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4"/>
  </p:sldMasterIdLst>
  <p:notesMasterIdLst>
    <p:notesMasterId r:id="rId42"/>
  </p:notesMasterIdLst>
  <p:sldIdLst>
    <p:sldId id="1862" r:id="rId5"/>
    <p:sldId id="1851" r:id="rId6"/>
    <p:sldId id="2171" r:id="rId7"/>
    <p:sldId id="2172" r:id="rId8"/>
    <p:sldId id="1865" r:id="rId9"/>
    <p:sldId id="2169" r:id="rId10"/>
    <p:sldId id="2022" r:id="rId11"/>
    <p:sldId id="1830" r:id="rId12"/>
    <p:sldId id="2023" r:id="rId13"/>
    <p:sldId id="2170" r:id="rId14"/>
    <p:sldId id="2168" r:id="rId15"/>
    <p:sldId id="1864" r:id="rId16"/>
    <p:sldId id="1746" r:id="rId17"/>
    <p:sldId id="2029" r:id="rId18"/>
    <p:sldId id="2161" r:id="rId19"/>
    <p:sldId id="2030" r:id="rId20"/>
    <p:sldId id="2162" r:id="rId21"/>
    <p:sldId id="258" r:id="rId22"/>
    <p:sldId id="1794" r:id="rId23"/>
    <p:sldId id="1795" r:id="rId24"/>
    <p:sldId id="1831" r:id="rId25"/>
    <p:sldId id="1667" r:id="rId26"/>
    <p:sldId id="347" r:id="rId27"/>
    <p:sldId id="1854" r:id="rId28"/>
    <p:sldId id="1855" r:id="rId29"/>
    <p:sldId id="1856" r:id="rId30"/>
    <p:sldId id="1805" r:id="rId31"/>
    <p:sldId id="1806" r:id="rId32"/>
    <p:sldId id="1809" r:id="rId33"/>
    <p:sldId id="1857" r:id="rId34"/>
    <p:sldId id="1858" r:id="rId35"/>
    <p:sldId id="1859" r:id="rId36"/>
    <p:sldId id="2163" r:id="rId37"/>
    <p:sldId id="2164" r:id="rId38"/>
    <p:sldId id="2165" r:id="rId39"/>
    <p:sldId id="2166" r:id="rId40"/>
    <p:sldId id="2167" r:id="rId4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B4B"/>
    <a:srgbClr val="575757"/>
    <a:srgbClr val="5976A0"/>
    <a:srgbClr val="A9B4D2"/>
    <a:srgbClr val="E40227"/>
    <a:srgbClr val="EC5E52"/>
    <a:srgbClr val="72A12D"/>
    <a:srgbClr val="0D614A"/>
    <a:srgbClr val="DEE0E0"/>
    <a:srgbClr val="006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2F6924-6B7F-1AC7-D356-744F6889F3DD}" v="12" dt="2024-10-04T09:13:17.8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lrik Harnisch" userId="S::ulrik.harnisch@biordie.com::9e8d4388-1ad6-42ce-84d4-a406a1bf355f" providerId="AD" clId="Web-{EC2F6924-6B7F-1AC7-D356-744F6889F3DD}"/>
    <pc:docChg chg="modSld">
      <pc:chgData name="Ulrik Harnisch" userId="S::ulrik.harnisch@biordie.com::9e8d4388-1ad6-42ce-84d4-a406a1bf355f" providerId="AD" clId="Web-{EC2F6924-6B7F-1AC7-D356-744F6889F3DD}" dt="2024-10-04T09:13:17.837" v="11"/>
      <pc:docMkLst>
        <pc:docMk/>
      </pc:docMkLst>
      <pc:sldChg chg="mod modShow">
        <pc:chgData name="Ulrik Harnisch" userId="S::ulrik.harnisch@biordie.com::9e8d4388-1ad6-42ce-84d4-a406a1bf355f" providerId="AD" clId="Web-{EC2F6924-6B7F-1AC7-D356-744F6889F3DD}" dt="2024-10-04T09:13:17.712" v="10"/>
        <pc:sldMkLst>
          <pc:docMk/>
          <pc:sldMk cId="937275367" sldId="1805"/>
        </pc:sldMkLst>
      </pc:sldChg>
      <pc:sldChg chg="mod modShow">
        <pc:chgData name="Ulrik Harnisch" userId="S::ulrik.harnisch@biordie.com::9e8d4388-1ad6-42ce-84d4-a406a1bf355f" providerId="AD" clId="Web-{EC2F6924-6B7F-1AC7-D356-744F6889F3DD}" dt="2024-10-04T09:13:17.587" v="9"/>
        <pc:sldMkLst>
          <pc:docMk/>
          <pc:sldMk cId="82045276" sldId="1806"/>
        </pc:sldMkLst>
      </pc:sldChg>
      <pc:sldChg chg="mod modShow">
        <pc:chgData name="Ulrik Harnisch" userId="S::ulrik.harnisch@biordie.com::9e8d4388-1ad6-42ce-84d4-a406a1bf355f" providerId="AD" clId="Web-{EC2F6924-6B7F-1AC7-D356-744F6889F3DD}" dt="2024-10-04T09:13:17.837" v="11"/>
        <pc:sldMkLst>
          <pc:docMk/>
          <pc:sldMk cId="3012859016" sldId="1809"/>
        </pc:sldMkLst>
      </pc:sldChg>
      <pc:sldChg chg="mod modShow">
        <pc:chgData name="Ulrik Harnisch" userId="S::ulrik.harnisch@biordie.com::9e8d4388-1ad6-42ce-84d4-a406a1bf355f" providerId="AD" clId="Web-{EC2F6924-6B7F-1AC7-D356-744F6889F3DD}" dt="2024-10-04T09:13:03.368" v="6"/>
        <pc:sldMkLst>
          <pc:docMk/>
          <pc:sldMk cId="2033721429" sldId="1854"/>
        </pc:sldMkLst>
      </pc:sldChg>
      <pc:sldChg chg="mod modShow">
        <pc:chgData name="Ulrik Harnisch" userId="S::ulrik.harnisch@biordie.com::9e8d4388-1ad6-42ce-84d4-a406a1bf355f" providerId="AD" clId="Web-{EC2F6924-6B7F-1AC7-D356-744F6889F3DD}" dt="2024-10-04T09:13:06.681" v="7"/>
        <pc:sldMkLst>
          <pc:docMk/>
          <pc:sldMk cId="237547326" sldId="1855"/>
        </pc:sldMkLst>
      </pc:sldChg>
      <pc:sldChg chg="mod modShow">
        <pc:chgData name="Ulrik Harnisch" userId="S::ulrik.harnisch@biordie.com::9e8d4388-1ad6-42ce-84d4-a406a1bf355f" providerId="AD" clId="Web-{EC2F6924-6B7F-1AC7-D356-744F6889F3DD}" dt="2024-10-04T09:13:13.134" v="8"/>
        <pc:sldMkLst>
          <pc:docMk/>
          <pc:sldMk cId="2700623293" sldId="1856"/>
        </pc:sldMkLst>
      </pc:sldChg>
      <pc:sldChg chg="mod modShow">
        <pc:chgData name="Ulrik Harnisch" userId="S::ulrik.harnisch@biordie.com::9e8d4388-1ad6-42ce-84d4-a406a1bf355f" providerId="AD" clId="Web-{EC2F6924-6B7F-1AC7-D356-744F6889F3DD}" dt="2024-10-04T09:12:45.946" v="5"/>
        <pc:sldMkLst>
          <pc:docMk/>
          <pc:sldMk cId="3846574642" sldId="2169"/>
        </pc:sldMkLst>
      </pc:sldChg>
      <pc:sldChg chg="delSp modSp">
        <pc:chgData name="Ulrik Harnisch" userId="S::ulrik.harnisch@biordie.com::9e8d4388-1ad6-42ce-84d4-a406a1bf355f" providerId="AD" clId="Web-{EC2F6924-6B7F-1AC7-D356-744F6889F3DD}" dt="2024-10-04T09:12:25.101" v="4" actId="1076"/>
        <pc:sldMkLst>
          <pc:docMk/>
          <pc:sldMk cId="1793228229" sldId="2171"/>
        </pc:sldMkLst>
        <pc:picChg chg="mod">
          <ac:chgData name="Ulrik Harnisch" userId="S::ulrik.harnisch@biordie.com::9e8d4388-1ad6-42ce-84d4-a406a1bf355f" providerId="AD" clId="Web-{EC2F6924-6B7F-1AC7-D356-744F6889F3DD}" dt="2024-10-04T09:12:25.101" v="3" actId="1076"/>
          <ac:picMkLst>
            <pc:docMk/>
            <pc:sldMk cId="1793228229" sldId="2171"/>
            <ac:picMk id="4" creationId="{B064F79E-4670-2327-7F9D-F082057C6937}"/>
          </ac:picMkLst>
        </pc:picChg>
        <pc:picChg chg="mod">
          <ac:chgData name="Ulrik Harnisch" userId="S::ulrik.harnisch@biordie.com::9e8d4388-1ad6-42ce-84d4-a406a1bf355f" providerId="AD" clId="Web-{EC2F6924-6B7F-1AC7-D356-744F6889F3DD}" dt="2024-10-04T09:12:04.117" v="2" actId="1076"/>
          <ac:picMkLst>
            <pc:docMk/>
            <pc:sldMk cId="1793228229" sldId="2171"/>
            <ac:picMk id="5" creationId="{CFEA81AF-D212-32C2-6459-BD7A0DD4AFCD}"/>
          </ac:picMkLst>
        </pc:picChg>
        <pc:picChg chg="mod">
          <ac:chgData name="Ulrik Harnisch" userId="S::ulrik.harnisch@biordie.com::9e8d4388-1ad6-42ce-84d4-a406a1bf355f" providerId="AD" clId="Web-{EC2F6924-6B7F-1AC7-D356-744F6889F3DD}" dt="2024-10-04T09:12:25.101" v="4" actId="1076"/>
          <ac:picMkLst>
            <pc:docMk/>
            <pc:sldMk cId="1793228229" sldId="2171"/>
            <ac:picMk id="6" creationId="{9D50FA79-CA24-49AD-5EDD-A03306919075}"/>
          </ac:picMkLst>
        </pc:picChg>
        <pc:picChg chg="del">
          <ac:chgData name="Ulrik Harnisch" userId="S::ulrik.harnisch@biordie.com::9e8d4388-1ad6-42ce-84d4-a406a1bf355f" providerId="AD" clId="Web-{EC2F6924-6B7F-1AC7-D356-744F6889F3DD}" dt="2024-10-04T09:11:53.960" v="1"/>
          <ac:picMkLst>
            <pc:docMk/>
            <pc:sldMk cId="1793228229" sldId="2171"/>
            <ac:picMk id="7" creationId="{E7A32188-0B26-05A6-2F37-11BE1BACB87F}"/>
          </ac:picMkLst>
        </pc:picChg>
        <pc:picChg chg="del">
          <ac:chgData name="Ulrik Harnisch" userId="S::ulrik.harnisch@biordie.com::9e8d4388-1ad6-42ce-84d4-a406a1bf355f" providerId="AD" clId="Web-{EC2F6924-6B7F-1AC7-D356-744F6889F3DD}" dt="2024-10-04T09:11:53.210" v="0"/>
          <ac:picMkLst>
            <pc:docMk/>
            <pc:sldMk cId="1793228229" sldId="2171"/>
            <ac:picMk id="8" creationId="{ECB0C8EC-C966-69D9-7952-CED2260A6E3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7E7_7F234E52.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87A_5417AD29.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87A_5417AD29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683_AEEB6DC5.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683_AEEB6DC5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683_AEEB6DC5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_683_AEEB6DC5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683_AEEB6DC55.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Tabelle1!$B$1</c:f>
              <c:strCache>
                <c:ptCount val="1"/>
                <c:pt idx="0">
                  <c:v>Spalte1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Tabelle1!$A$2:$A$10</c:f>
              <c:strCache>
                <c:ptCount val="9"/>
                <c:pt idx="0">
                  <c:v>Teddybären</c:v>
                </c:pt>
                <c:pt idx="1">
                  <c:v>Bälle</c:v>
                </c:pt>
                <c:pt idx="2">
                  <c:v>Autos</c:v>
                </c:pt>
                <c:pt idx="3">
                  <c:v>Puzzles</c:v>
                </c:pt>
                <c:pt idx="4">
                  <c:v>Puppen</c:v>
                </c:pt>
                <c:pt idx="5">
                  <c:v>Brettspiele</c:v>
                </c:pt>
                <c:pt idx="6">
                  <c:v>Buntstifte</c:v>
                </c:pt>
                <c:pt idx="7">
                  <c:v>Holzbausteine</c:v>
                </c:pt>
                <c:pt idx="8">
                  <c:v>Pferde</c:v>
                </c:pt>
              </c:strCache>
            </c:strRef>
          </c:cat>
          <c:val>
            <c:numRef>
              <c:f>Tabelle1!$B$2:$B$10</c:f>
              <c:numCache>
                <c:formatCode>General</c:formatCode>
                <c:ptCount val="9"/>
                <c:pt idx="0">
                  <c:v>148</c:v>
                </c:pt>
                <c:pt idx="1">
                  <c:v>124</c:v>
                </c:pt>
                <c:pt idx="2">
                  <c:v>147</c:v>
                </c:pt>
                <c:pt idx="3">
                  <c:v>135</c:v>
                </c:pt>
                <c:pt idx="4">
                  <c:v>94</c:v>
                </c:pt>
                <c:pt idx="5">
                  <c:v>162</c:v>
                </c:pt>
                <c:pt idx="6">
                  <c:v>211</c:v>
                </c:pt>
                <c:pt idx="7">
                  <c:v>139</c:v>
                </c:pt>
                <c:pt idx="8">
                  <c:v>161</c:v>
                </c:pt>
              </c:numCache>
            </c:numRef>
          </c:val>
          <c:extLst>
            <c:ext xmlns:c16="http://schemas.microsoft.com/office/drawing/2014/chart" uri="{C3380CC4-5D6E-409C-BE32-E72D297353CC}">
              <c16:uniqueId val="{00000000-FE4A-46C6-B814-8713EFA01ED3}"/>
            </c:ext>
          </c:extLst>
        </c:ser>
        <c:dLbls>
          <c:dLblPos val="outEnd"/>
          <c:showLegendKey val="0"/>
          <c:showVal val="1"/>
          <c:showCatName val="0"/>
          <c:showSerName val="0"/>
          <c:showPercent val="0"/>
          <c:showBubbleSize val="0"/>
        </c:dLbls>
        <c:gapWidth val="90"/>
        <c:axId val="1652370223"/>
        <c:axId val="1652365647"/>
      </c:barChart>
      <c:catAx>
        <c:axId val="16523702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365647"/>
        <c:crosses val="autoZero"/>
        <c:auto val="1"/>
        <c:lblAlgn val="ctr"/>
        <c:lblOffset val="100"/>
        <c:noMultiLvlLbl val="0"/>
      </c:catAx>
      <c:valAx>
        <c:axId val="1652365647"/>
        <c:scaling>
          <c:orientation val="minMax"/>
        </c:scaling>
        <c:delete val="1"/>
        <c:axPos val="b"/>
        <c:numFmt formatCode="General" sourceLinked="1"/>
        <c:majorTickMark val="none"/>
        <c:minorTickMark val="none"/>
        <c:tickLblPos val="nextTo"/>
        <c:crossAx val="1652370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Tabelle1!$B$1</c:f>
              <c:strCache>
                <c:ptCount val="1"/>
                <c:pt idx="0">
                  <c:v>Spalte1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Tabelle1!$A$2:$A$10</c:f>
              <c:strCache>
                <c:ptCount val="9"/>
                <c:pt idx="0">
                  <c:v>Teddybären</c:v>
                </c:pt>
                <c:pt idx="1">
                  <c:v>Bälle</c:v>
                </c:pt>
                <c:pt idx="2">
                  <c:v>Autos</c:v>
                </c:pt>
                <c:pt idx="3">
                  <c:v>Puzzles</c:v>
                </c:pt>
                <c:pt idx="4">
                  <c:v>Puppen</c:v>
                </c:pt>
                <c:pt idx="5">
                  <c:v>Brettspiele</c:v>
                </c:pt>
                <c:pt idx="6">
                  <c:v>Buntstifte</c:v>
                </c:pt>
                <c:pt idx="7">
                  <c:v>Holzbausteine</c:v>
                </c:pt>
                <c:pt idx="8">
                  <c:v>Pferde</c:v>
                </c:pt>
              </c:strCache>
            </c:strRef>
          </c:cat>
          <c:val>
            <c:numRef>
              <c:f>Tabelle1!$B$2:$B$10</c:f>
              <c:numCache>
                <c:formatCode>General</c:formatCode>
                <c:ptCount val="9"/>
                <c:pt idx="0">
                  <c:v>148</c:v>
                </c:pt>
                <c:pt idx="1">
                  <c:v>124</c:v>
                </c:pt>
                <c:pt idx="2">
                  <c:v>147</c:v>
                </c:pt>
                <c:pt idx="3">
                  <c:v>135</c:v>
                </c:pt>
                <c:pt idx="4">
                  <c:v>94</c:v>
                </c:pt>
                <c:pt idx="5">
                  <c:v>162</c:v>
                </c:pt>
                <c:pt idx="6">
                  <c:v>211</c:v>
                </c:pt>
                <c:pt idx="7">
                  <c:v>139</c:v>
                </c:pt>
                <c:pt idx="8">
                  <c:v>161</c:v>
                </c:pt>
              </c:numCache>
            </c:numRef>
          </c:val>
          <c:extLst>
            <c:ext xmlns:c16="http://schemas.microsoft.com/office/drawing/2014/chart" uri="{C3380CC4-5D6E-409C-BE32-E72D297353CC}">
              <c16:uniqueId val="{00000000-FE4A-46C6-B814-8713EFA01ED3}"/>
            </c:ext>
          </c:extLst>
        </c:ser>
        <c:dLbls>
          <c:dLblPos val="outEnd"/>
          <c:showLegendKey val="0"/>
          <c:showVal val="1"/>
          <c:showCatName val="0"/>
          <c:showSerName val="0"/>
          <c:showPercent val="0"/>
          <c:showBubbleSize val="0"/>
        </c:dLbls>
        <c:gapWidth val="90"/>
        <c:axId val="1652370223"/>
        <c:axId val="1652365647"/>
      </c:barChart>
      <c:catAx>
        <c:axId val="16523702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365647"/>
        <c:crosses val="autoZero"/>
        <c:auto val="1"/>
        <c:lblAlgn val="ctr"/>
        <c:lblOffset val="100"/>
        <c:noMultiLvlLbl val="0"/>
      </c:catAx>
      <c:valAx>
        <c:axId val="1652365647"/>
        <c:scaling>
          <c:orientation val="minMax"/>
        </c:scaling>
        <c:delete val="1"/>
        <c:axPos val="b"/>
        <c:numFmt formatCode="General" sourceLinked="1"/>
        <c:majorTickMark val="none"/>
        <c:minorTickMark val="none"/>
        <c:tickLblPos val="nextTo"/>
        <c:crossAx val="1652370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Tabelle1!$B$1</c:f>
              <c:strCache>
                <c:ptCount val="1"/>
                <c:pt idx="0">
                  <c:v>Spalte1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Tabelle1!$A$2:$A$10</c:f>
              <c:strCache>
                <c:ptCount val="9"/>
                <c:pt idx="0">
                  <c:v>Puppen</c:v>
                </c:pt>
                <c:pt idx="1">
                  <c:v>Bälle</c:v>
                </c:pt>
                <c:pt idx="2">
                  <c:v>Puzzles</c:v>
                </c:pt>
                <c:pt idx="3">
                  <c:v>Holzbausteine</c:v>
                </c:pt>
                <c:pt idx="4">
                  <c:v>Autos</c:v>
                </c:pt>
                <c:pt idx="5">
                  <c:v>Teddybären</c:v>
                </c:pt>
                <c:pt idx="6">
                  <c:v>Pferde</c:v>
                </c:pt>
                <c:pt idx="7">
                  <c:v>Brettspiele</c:v>
                </c:pt>
                <c:pt idx="8">
                  <c:v>Buntstifte</c:v>
                </c:pt>
              </c:strCache>
            </c:strRef>
          </c:cat>
          <c:val>
            <c:numRef>
              <c:f>Tabelle1!$B$2:$B$10</c:f>
              <c:numCache>
                <c:formatCode>General</c:formatCode>
                <c:ptCount val="9"/>
                <c:pt idx="0">
                  <c:v>94</c:v>
                </c:pt>
                <c:pt idx="1">
                  <c:v>124</c:v>
                </c:pt>
                <c:pt idx="2">
                  <c:v>135</c:v>
                </c:pt>
                <c:pt idx="3">
                  <c:v>139</c:v>
                </c:pt>
                <c:pt idx="4">
                  <c:v>147</c:v>
                </c:pt>
                <c:pt idx="5">
                  <c:v>148</c:v>
                </c:pt>
                <c:pt idx="6">
                  <c:v>161</c:v>
                </c:pt>
                <c:pt idx="7">
                  <c:v>162</c:v>
                </c:pt>
                <c:pt idx="8">
                  <c:v>211</c:v>
                </c:pt>
              </c:numCache>
            </c:numRef>
          </c:val>
          <c:extLst>
            <c:ext xmlns:c16="http://schemas.microsoft.com/office/drawing/2014/chart" uri="{C3380CC4-5D6E-409C-BE32-E72D297353CC}">
              <c16:uniqueId val="{00000000-FE4A-46C6-B814-8713EFA01ED3}"/>
            </c:ext>
          </c:extLst>
        </c:ser>
        <c:dLbls>
          <c:dLblPos val="outEnd"/>
          <c:showLegendKey val="0"/>
          <c:showVal val="1"/>
          <c:showCatName val="0"/>
          <c:showSerName val="0"/>
          <c:showPercent val="0"/>
          <c:showBubbleSize val="0"/>
        </c:dLbls>
        <c:gapWidth val="90"/>
        <c:axId val="1652370223"/>
        <c:axId val="1652365647"/>
      </c:barChart>
      <c:catAx>
        <c:axId val="16523702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365647"/>
        <c:crosses val="autoZero"/>
        <c:auto val="1"/>
        <c:lblAlgn val="ctr"/>
        <c:lblOffset val="100"/>
        <c:noMultiLvlLbl val="0"/>
      </c:catAx>
      <c:valAx>
        <c:axId val="1652365647"/>
        <c:scaling>
          <c:orientation val="minMax"/>
        </c:scaling>
        <c:delete val="1"/>
        <c:axPos val="b"/>
        <c:numFmt formatCode="General" sourceLinked="1"/>
        <c:majorTickMark val="none"/>
        <c:minorTickMark val="none"/>
        <c:tickLblPos val="nextTo"/>
        <c:crossAx val="1652370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Q1</c:v>
                </c:pt>
                <c:pt idx="1">
                  <c:v>Q2</c:v>
                </c:pt>
                <c:pt idx="2">
                  <c:v>Q3</c:v>
                </c:pt>
                <c:pt idx="3">
                  <c:v>Q4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A53-4312-883D-4E8FA003F6F5}"/>
            </c:ext>
          </c:extLst>
        </c:ser>
        <c:dLbls>
          <c:showLegendKey val="0"/>
          <c:showVal val="0"/>
          <c:showCatName val="0"/>
          <c:showSerName val="0"/>
          <c:showPercent val="0"/>
          <c:showBubbleSize val="0"/>
        </c:dLbls>
        <c:gapWidth val="20"/>
        <c:overlap val="-27"/>
        <c:axId val="751106368"/>
        <c:axId val="751107024"/>
      </c:barChart>
      <c:catAx>
        <c:axId val="751106368"/>
        <c:scaling>
          <c:orientation val="minMax"/>
        </c:scaling>
        <c:delete val="0"/>
        <c:axPos val="b"/>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51107024"/>
        <c:crosses val="autoZero"/>
        <c:auto val="1"/>
        <c:lblAlgn val="ctr"/>
        <c:lblOffset val="100"/>
        <c:noMultiLvlLbl val="0"/>
      </c:catAx>
      <c:valAx>
        <c:axId val="751107024"/>
        <c:scaling>
          <c:orientation val="minMax"/>
        </c:scaling>
        <c:delete val="1"/>
        <c:axPos val="l"/>
        <c:numFmt formatCode="General" sourceLinked="1"/>
        <c:majorTickMark val="none"/>
        <c:minorTickMark val="none"/>
        <c:tickLblPos val="nextTo"/>
        <c:crossAx val="75110636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Q1</c:v>
                </c:pt>
                <c:pt idx="1">
                  <c:v>Q2</c:v>
                </c:pt>
                <c:pt idx="2">
                  <c:v>Q3</c:v>
                </c:pt>
                <c:pt idx="3">
                  <c:v>Q4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1F7-4857-A7A0-387179942F30}"/>
            </c:ext>
          </c:extLst>
        </c:ser>
        <c:dLbls>
          <c:showLegendKey val="0"/>
          <c:showVal val="0"/>
          <c:showCatName val="0"/>
          <c:showSerName val="0"/>
          <c:showPercent val="0"/>
          <c:showBubbleSize val="0"/>
        </c:dLbls>
        <c:gapWidth val="20"/>
        <c:overlap val="-27"/>
        <c:axId val="751106368"/>
        <c:axId val="751107024"/>
      </c:barChart>
      <c:catAx>
        <c:axId val="751106368"/>
        <c:scaling>
          <c:orientation val="minMax"/>
        </c:scaling>
        <c:delete val="0"/>
        <c:axPos val="b"/>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51107024"/>
        <c:crosses val="autoZero"/>
        <c:auto val="1"/>
        <c:lblAlgn val="ctr"/>
        <c:lblOffset val="100"/>
        <c:noMultiLvlLbl val="0"/>
      </c:catAx>
      <c:valAx>
        <c:axId val="751107024"/>
        <c:scaling>
          <c:orientation val="minMax"/>
        </c:scaling>
        <c:delete val="1"/>
        <c:axPos val="l"/>
        <c:numFmt formatCode="General" sourceLinked="1"/>
        <c:majorTickMark val="none"/>
        <c:minorTickMark val="none"/>
        <c:tickLblPos val="nextTo"/>
        <c:crossAx val="75110636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Q1</c:v>
                </c:pt>
                <c:pt idx="1">
                  <c:v>Q2</c:v>
                </c:pt>
                <c:pt idx="2">
                  <c:v>Q3</c:v>
                </c:pt>
                <c:pt idx="3">
                  <c:v>Q4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03-446A-AC09-D5C7ACD0552B}"/>
            </c:ext>
          </c:extLst>
        </c:ser>
        <c:dLbls>
          <c:showLegendKey val="0"/>
          <c:showVal val="0"/>
          <c:showCatName val="0"/>
          <c:showSerName val="0"/>
          <c:showPercent val="0"/>
          <c:showBubbleSize val="0"/>
        </c:dLbls>
        <c:gapWidth val="20"/>
        <c:overlap val="-27"/>
        <c:axId val="751106368"/>
        <c:axId val="751107024"/>
      </c:barChart>
      <c:catAx>
        <c:axId val="751106368"/>
        <c:scaling>
          <c:orientation val="minMax"/>
        </c:scaling>
        <c:delete val="0"/>
        <c:axPos val="b"/>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51107024"/>
        <c:crosses val="autoZero"/>
        <c:auto val="1"/>
        <c:lblAlgn val="ctr"/>
        <c:lblOffset val="100"/>
        <c:noMultiLvlLbl val="0"/>
      </c:catAx>
      <c:valAx>
        <c:axId val="751107024"/>
        <c:scaling>
          <c:orientation val="minMax"/>
        </c:scaling>
        <c:delete val="1"/>
        <c:axPos val="l"/>
        <c:numFmt formatCode="General" sourceLinked="1"/>
        <c:majorTickMark val="none"/>
        <c:minorTickMark val="none"/>
        <c:tickLblPos val="nextTo"/>
        <c:crossAx val="75110636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Q1</c:v>
                </c:pt>
                <c:pt idx="1">
                  <c:v>Q2</c:v>
                </c:pt>
                <c:pt idx="2">
                  <c:v>Q3</c:v>
                </c:pt>
                <c:pt idx="3">
                  <c:v>Q4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25B-4433-AA6D-D8FFB1DB2AF4}"/>
            </c:ext>
          </c:extLst>
        </c:ser>
        <c:dLbls>
          <c:showLegendKey val="0"/>
          <c:showVal val="0"/>
          <c:showCatName val="0"/>
          <c:showSerName val="0"/>
          <c:showPercent val="0"/>
          <c:showBubbleSize val="0"/>
        </c:dLbls>
        <c:gapWidth val="20"/>
        <c:overlap val="-27"/>
        <c:axId val="751106368"/>
        <c:axId val="751107024"/>
      </c:barChart>
      <c:catAx>
        <c:axId val="751106368"/>
        <c:scaling>
          <c:orientation val="minMax"/>
        </c:scaling>
        <c:delete val="0"/>
        <c:axPos val="b"/>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51107024"/>
        <c:crosses val="autoZero"/>
        <c:auto val="1"/>
        <c:lblAlgn val="ctr"/>
        <c:lblOffset val="100"/>
        <c:noMultiLvlLbl val="0"/>
      </c:catAx>
      <c:valAx>
        <c:axId val="751107024"/>
        <c:scaling>
          <c:orientation val="minMax"/>
        </c:scaling>
        <c:delete val="1"/>
        <c:axPos val="l"/>
        <c:numFmt formatCode="General" sourceLinked="1"/>
        <c:majorTickMark val="none"/>
        <c:minorTickMark val="none"/>
        <c:tickLblPos val="nextTo"/>
        <c:crossAx val="75110636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Q1</c:v>
                </c:pt>
                <c:pt idx="1">
                  <c:v>Q2</c:v>
                </c:pt>
                <c:pt idx="2">
                  <c:v>Q3</c:v>
                </c:pt>
                <c:pt idx="3">
                  <c:v>Q4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7D0-40D9-A2D9-BA31F9A28481}"/>
            </c:ext>
          </c:extLst>
        </c:ser>
        <c:dLbls>
          <c:showLegendKey val="0"/>
          <c:showVal val="0"/>
          <c:showCatName val="0"/>
          <c:showSerName val="0"/>
          <c:showPercent val="0"/>
          <c:showBubbleSize val="0"/>
        </c:dLbls>
        <c:gapWidth val="20"/>
        <c:overlap val="-27"/>
        <c:axId val="751106368"/>
        <c:axId val="751107024"/>
      </c:barChart>
      <c:catAx>
        <c:axId val="751106368"/>
        <c:scaling>
          <c:orientation val="minMax"/>
        </c:scaling>
        <c:delete val="0"/>
        <c:axPos val="b"/>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51107024"/>
        <c:crosses val="autoZero"/>
        <c:auto val="1"/>
        <c:lblAlgn val="ctr"/>
        <c:lblOffset val="100"/>
        <c:noMultiLvlLbl val="0"/>
      </c:catAx>
      <c:valAx>
        <c:axId val="751107024"/>
        <c:scaling>
          <c:orientation val="minMax"/>
        </c:scaling>
        <c:delete val="1"/>
        <c:axPos val="l"/>
        <c:numFmt formatCode="General" sourceLinked="1"/>
        <c:majorTickMark val="none"/>
        <c:minorTickMark val="none"/>
        <c:tickLblPos val="nextTo"/>
        <c:crossAx val="75110636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AA4FE-1C4B-4E4B-A9F1-D6EF99949379}"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de-DE"/>
        </a:p>
      </dgm:t>
    </dgm:pt>
    <dgm:pt modelId="{A4B23CEB-88FE-41A9-9048-B54D70B8FEA5}">
      <dgm:prSet phldrT="[Text]"/>
      <dgm:spPr/>
      <dgm:t>
        <a:bodyPr/>
        <a:lstStyle/>
        <a:p>
          <a:r>
            <a:rPr lang="de-DE"/>
            <a:t>Wer bist du?</a:t>
          </a:r>
        </a:p>
      </dgm:t>
    </dgm:pt>
    <dgm:pt modelId="{2D808D07-E147-4317-A65F-744630FFEF22}" type="parTrans" cxnId="{9D324484-542E-4693-8743-4CC81B575ECB}">
      <dgm:prSet/>
      <dgm:spPr/>
      <dgm:t>
        <a:bodyPr/>
        <a:lstStyle/>
        <a:p>
          <a:endParaRPr lang="de-DE"/>
        </a:p>
      </dgm:t>
    </dgm:pt>
    <dgm:pt modelId="{C31E0141-CA77-456A-8588-1F0B02EB0DB1}" type="sibTrans" cxnId="{9D324484-542E-4693-8743-4CC81B575ECB}">
      <dgm:prSet/>
      <dgm:spPr/>
      <dgm:t>
        <a:bodyPr/>
        <a:lstStyle/>
        <a:p>
          <a:endParaRPr lang="de-DE"/>
        </a:p>
      </dgm:t>
    </dgm:pt>
    <dgm:pt modelId="{E60B22CB-EACC-4EDF-A826-95E20AD51DD8}">
      <dgm:prSet phldrT="[Text]"/>
      <dgm:spPr/>
      <dgm:t>
        <a:bodyPr/>
        <a:lstStyle/>
        <a:p>
          <a:r>
            <a:rPr lang="de-DE"/>
            <a:t>Welche Erfahrungen hast du bereits mit der SAC gesammelt?</a:t>
          </a:r>
        </a:p>
      </dgm:t>
    </dgm:pt>
    <dgm:pt modelId="{7215067A-FD56-421C-9A66-B4274D116950}" type="parTrans" cxnId="{57D3351A-8386-4A40-8784-DE7371893514}">
      <dgm:prSet/>
      <dgm:spPr/>
      <dgm:t>
        <a:bodyPr/>
        <a:lstStyle/>
        <a:p>
          <a:endParaRPr lang="de-DE"/>
        </a:p>
      </dgm:t>
    </dgm:pt>
    <dgm:pt modelId="{AC6DB87A-2DC1-497A-AD3A-1DC4F3DD365B}" type="sibTrans" cxnId="{57D3351A-8386-4A40-8784-DE7371893514}">
      <dgm:prSet/>
      <dgm:spPr/>
      <dgm:t>
        <a:bodyPr/>
        <a:lstStyle/>
        <a:p>
          <a:endParaRPr lang="de-DE"/>
        </a:p>
      </dgm:t>
    </dgm:pt>
    <dgm:pt modelId="{41E037D6-FC12-4F3A-B22D-2DBE76E3F661}">
      <dgm:prSet phldrT="[Text]"/>
      <dgm:spPr/>
      <dgm:t>
        <a:bodyPr/>
        <a:lstStyle/>
        <a:p>
          <a:r>
            <a:rPr lang="de-AT" b="0">
              <a:latin typeface="Arial" panose="020B0604020202020204" pitchFamily="34" charset="0"/>
              <a:cs typeface="Arial" panose="020B0604020202020204" pitchFamily="34" charset="0"/>
            </a:rPr>
            <a:t>Was ist dein Soulfood?</a:t>
          </a:r>
          <a:endParaRPr lang="de-DE" b="0">
            <a:latin typeface="Arial" panose="020B0604020202020204" pitchFamily="34" charset="0"/>
            <a:cs typeface="Arial" panose="020B0604020202020204" pitchFamily="34" charset="0"/>
          </a:endParaRPr>
        </a:p>
      </dgm:t>
    </dgm:pt>
    <dgm:pt modelId="{2023D2CB-8D06-44C5-89CE-BF8D3F3F4ADB}" type="sibTrans" cxnId="{8BBC0F5D-FE6E-4A94-934C-298B45FF6EDE}">
      <dgm:prSet/>
      <dgm:spPr/>
      <dgm:t>
        <a:bodyPr/>
        <a:lstStyle/>
        <a:p>
          <a:endParaRPr lang="de-DE"/>
        </a:p>
      </dgm:t>
    </dgm:pt>
    <dgm:pt modelId="{EDC4AA56-ED6E-4AE3-9A9A-670782014DE0}" type="parTrans" cxnId="{8BBC0F5D-FE6E-4A94-934C-298B45FF6EDE}">
      <dgm:prSet/>
      <dgm:spPr/>
      <dgm:t>
        <a:bodyPr/>
        <a:lstStyle/>
        <a:p>
          <a:endParaRPr lang="de-DE"/>
        </a:p>
      </dgm:t>
    </dgm:pt>
    <dgm:pt modelId="{905D7100-EADF-4119-BB02-6D40BF79804D}" type="pres">
      <dgm:prSet presAssocID="{8AEAA4FE-1C4B-4E4B-A9F1-D6EF99949379}" presName="Name0" presStyleCnt="0">
        <dgm:presLayoutVars>
          <dgm:chMax val="7"/>
          <dgm:chPref val="7"/>
          <dgm:dir/>
        </dgm:presLayoutVars>
      </dgm:prSet>
      <dgm:spPr/>
    </dgm:pt>
    <dgm:pt modelId="{5AA49B7C-CA22-48C8-B72A-BA7DD7E194B0}" type="pres">
      <dgm:prSet presAssocID="{8AEAA4FE-1C4B-4E4B-A9F1-D6EF99949379}" presName="Name1" presStyleCnt="0"/>
      <dgm:spPr/>
    </dgm:pt>
    <dgm:pt modelId="{B61E0959-FF99-49B8-992D-B7E81EE3BD89}" type="pres">
      <dgm:prSet presAssocID="{8AEAA4FE-1C4B-4E4B-A9F1-D6EF99949379}" presName="cycle" presStyleCnt="0"/>
      <dgm:spPr/>
    </dgm:pt>
    <dgm:pt modelId="{F1DEF7F9-0469-4253-9D6F-A3F445257874}" type="pres">
      <dgm:prSet presAssocID="{8AEAA4FE-1C4B-4E4B-A9F1-D6EF99949379}" presName="srcNode" presStyleLbl="node1" presStyleIdx="0" presStyleCnt="3"/>
      <dgm:spPr/>
    </dgm:pt>
    <dgm:pt modelId="{0EC34EAA-5845-41D6-9DFA-A5049663106A}" type="pres">
      <dgm:prSet presAssocID="{8AEAA4FE-1C4B-4E4B-A9F1-D6EF99949379}" presName="conn" presStyleLbl="parChTrans1D2" presStyleIdx="0" presStyleCnt="1"/>
      <dgm:spPr/>
    </dgm:pt>
    <dgm:pt modelId="{61FEA506-E92C-455D-848D-80270D20DC14}" type="pres">
      <dgm:prSet presAssocID="{8AEAA4FE-1C4B-4E4B-A9F1-D6EF99949379}" presName="extraNode" presStyleLbl="node1" presStyleIdx="0" presStyleCnt="3"/>
      <dgm:spPr/>
    </dgm:pt>
    <dgm:pt modelId="{420A0BFE-105C-466A-A93D-FDC8BA1D1902}" type="pres">
      <dgm:prSet presAssocID="{8AEAA4FE-1C4B-4E4B-A9F1-D6EF99949379}" presName="dstNode" presStyleLbl="node1" presStyleIdx="0" presStyleCnt="3"/>
      <dgm:spPr/>
    </dgm:pt>
    <dgm:pt modelId="{FCC260D8-0801-4FD8-BD7B-CDE2870B305B}" type="pres">
      <dgm:prSet presAssocID="{A4B23CEB-88FE-41A9-9048-B54D70B8FEA5}" presName="text_1" presStyleLbl="node1" presStyleIdx="0" presStyleCnt="3">
        <dgm:presLayoutVars>
          <dgm:bulletEnabled val="1"/>
        </dgm:presLayoutVars>
      </dgm:prSet>
      <dgm:spPr/>
    </dgm:pt>
    <dgm:pt modelId="{9FD92836-D55E-4EE2-B00C-16F3D3AA1CF3}" type="pres">
      <dgm:prSet presAssocID="{A4B23CEB-88FE-41A9-9048-B54D70B8FEA5}" presName="accent_1" presStyleCnt="0"/>
      <dgm:spPr/>
    </dgm:pt>
    <dgm:pt modelId="{08187D21-BE8A-429E-9134-3AB84B93ABE6}" type="pres">
      <dgm:prSet presAssocID="{A4B23CEB-88FE-41A9-9048-B54D70B8FEA5}" presName="accentRepeatNode" presStyleLbl="solidFgAcc1" presStyleIdx="0" presStyleCnt="3"/>
      <dgm:spPr/>
    </dgm:pt>
    <dgm:pt modelId="{E7EEEFE4-3A52-4FC1-B4D7-C105450AF0B8}" type="pres">
      <dgm:prSet presAssocID="{E60B22CB-EACC-4EDF-A826-95E20AD51DD8}" presName="text_2" presStyleLbl="node1" presStyleIdx="1" presStyleCnt="3">
        <dgm:presLayoutVars>
          <dgm:bulletEnabled val="1"/>
        </dgm:presLayoutVars>
      </dgm:prSet>
      <dgm:spPr/>
    </dgm:pt>
    <dgm:pt modelId="{5A72B5AE-8329-4FD6-B2CF-CD756AD26F2E}" type="pres">
      <dgm:prSet presAssocID="{E60B22CB-EACC-4EDF-A826-95E20AD51DD8}" presName="accent_2" presStyleCnt="0"/>
      <dgm:spPr/>
    </dgm:pt>
    <dgm:pt modelId="{2958B6CD-8B38-40D2-9C69-8792E27AD653}" type="pres">
      <dgm:prSet presAssocID="{E60B22CB-EACC-4EDF-A826-95E20AD51DD8}" presName="accentRepeatNode" presStyleLbl="solidFgAcc1" presStyleIdx="1" presStyleCnt="3"/>
      <dgm:spPr/>
    </dgm:pt>
    <dgm:pt modelId="{6B50B476-CA7A-402E-B47A-9B0C5A16441B}" type="pres">
      <dgm:prSet presAssocID="{41E037D6-FC12-4F3A-B22D-2DBE76E3F661}" presName="text_3" presStyleLbl="node1" presStyleIdx="2" presStyleCnt="3">
        <dgm:presLayoutVars>
          <dgm:bulletEnabled val="1"/>
        </dgm:presLayoutVars>
      </dgm:prSet>
      <dgm:spPr/>
    </dgm:pt>
    <dgm:pt modelId="{B5B7BD42-DAA4-4B0E-9194-2B3D5412D28A}" type="pres">
      <dgm:prSet presAssocID="{41E037D6-FC12-4F3A-B22D-2DBE76E3F661}" presName="accent_3" presStyleCnt="0"/>
      <dgm:spPr/>
    </dgm:pt>
    <dgm:pt modelId="{6BB8488C-EF87-4C08-8A21-6E4DA0DB27EE}" type="pres">
      <dgm:prSet presAssocID="{41E037D6-FC12-4F3A-B22D-2DBE76E3F661}" presName="accentRepeatNode" presStyleLbl="solidFgAcc1" presStyleIdx="2" presStyleCnt="3"/>
      <dgm:spPr/>
    </dgm:pt>
  </dgm:ptLst>
  <dgm:cxnLst>
    <dgm:cxn modelId="{D5BFBE00-CBE5-41AB-860C-2F894550BA76}" type="presOf" srcId="{41E037D6-FC12-4F3A-B22D-2DBE76E3F661}" destId="{6B50B476-CA7A-402E-B47A-9B0C5A16441B}" srcOrd="0" destOrd="0" presId="urn:microsoft.com/office/officeart/2008/layout/VerticalCurvedList"/>
    <dgm:cxn modelId="{EA73E112-631D-4DB7-B496-928023EDFC6A}" type="presOf" srcId="{A4B23CEB-88FE-41A9-9048-B54D70B8FEA5}" destId="{FCC260D8-0801-4FD8-BD7B-CDE2870B305B}" srcOrd="0" destOrd="0" presId="urn:microsoft.com/office/officeart/2008/layout/VerticalCurvedList"/>
    <dgm:cxn modelId="{57D3351A-8386-4A40-8784-DE7371893514}" srcId="{8AEAA4FE-1C4B-4E4B-A9F1-D6EF99949379}" destId="{E60B22CB-EACC-4EDF-A826-95E20AD51DD8}" srcOrd="1" destOrd="0" parTransId="{7215067A-FD56-421C-9A66-B4274D116950}" sibTransId="{AC6DB87A-2DC1-497A-AD3A-1DC4F3DD365B}"/>
    <dgm:cxn modelId="{A9CB0F1C-4A56-4DA0-A7A2-88FC7996F6BC}" type="presOf" srcId="{C31E0141-CA77-456A-8588-1F0B02EB0DB1}" destId="{0EC34EAA-5845-41D6-9DFA-A5049663106A}" srcOrd="0" destOrd="0" presId="urn:microsoft.com/office/officeart/2008/layout/VerticalCurvedList"/>
    <dgm:cxn modelId="{8BBC0F5D-FE6E-4A94-934C-298B45FF6EDE}" srcId="{8AEAA4FE-1C4B-4E4B-A9F1-D6EF99949379}" destId="{41E037D6-FC12-4F3A-B22D-2DBE76E3F661}" srcOrd="2" destOrd="0" parTransId="{EDC4AA56-ED6E-4AE3-9A9A-670782014DE0}" sibTransId="{2023D2CB-8D06-44C5-89CE-BF8D3F3F4ADB}"/>
    <dgm:cxn modelId="{B78B1161-CD50-44B8-A8F2-3A4D1CF2D785}" type="presOf" srcId="{E60B22CB-EACC-4EDF-A826-95E20AD51DD8}" destId="{E7EEEFE4-3A52-4FC1-B4D7-C105450AF0B8}" srcOrd="0" destOrd="0" presId="urn:microsoft.com/office/officeart/2008/layout/VerticalCurvedList"/>
    <dgm:cxn modelId="{9D324484-542E-4693-8743-4CC81B575ECB}" srcId="{8AEAA4FE-1C4B-4E4B-A9F1-D6EF99949379}" destId="{A4B23CEB-88FE-41A9-9048-B54D70B8FEA5}" srcOrd="0" destOrd="0" parTransId="{2D808D07-E147-4317-A65F-744630FFEF22}" sibTransId="{C31E0141-CA77-456A-8588-1F0B02EB0DB1}"/>
    <dgm:cxn modelId="{606FE896-73AE-4D9D-8FDB-CFE84C4FC999}" type="presOf" srcId="{8AEAA4FE-1C4B-4E4B-A9F1-D6EF99949379}" destId="{905D7100-EADF-4119-BB02-6D40BF79804D}" srcOrd="0" destOrd="0" presId="urn:microsoft.com/office/officeart/2008/layout/VerticalCurvedList"/>
    <dgm:cxn modelId="{E2C28160-DD53-43D6-AA2A-7980002FBAD3}" type="presParOf" srcId="{905D7100-EADF-4119-BB02-6D40BF79804D}" destId="{5AA49B7C-CA22-48C8-B72A-BA7DD7E194B0}" srcOrd="0" destOrd="0" presId="urn:microsoft.com/office/officeart/2008/layout/VerticalCurvedList"/>
    <dgm:cxn modelId="{2D8E7889-3E1F-450C-8316-57844C13FB29}" type="presParOf" srcId="{5AA49B7C-CA22-48C8-B72A-BA7DD7E194B0}" destId="{B61E0959-FF99-49B8-992D-B7E81EE3BD89}" srcOrd="0" destOrd="0" presId="urn:microsoft.com/office/officeart/2008/layout/VerticalCurvedList"/>
    <dgm:cxn modelId="{1217BC73-16D6-460E-86A2-0E0DE33414B2}" type="presParOf" srcId="{B61E0959-FF99-49B8-992D-B7E81EE3BD89}" destId="{F1DEF7F9-0469-4253-9D6F-A3F445257874}" srcOrd="0" destOrd="0" presId="urn:microsoft.com/office/officeart/2008/layout/VerticalCurvedList"/>
    <dgm:cxn modelId="{9AFDA0E8-5128-480E-8A26-E10977149AC8}" type="presParOf" srcId="{B61E0959-FF99-49B8-992D-B7E81EE3BD89}" destId="{0EC34EAA-5845-41D6-9DFA-A5049663106A}" srcOrd="1" destOrd="0" presId="urn:microsoft.com/office/officeart/2008/layout/VerticalCurvedList"/>
    <dgm:cxn modelId="{13D6E38D-9E68-44A2-A249-61D1EAF588DF}" type="presParOf" srcId="{B61E0959-FF99-49B8-992D-B7E81EE3BD89}" destId="{61FEA506-E92C-455D-848D-80270D20DC14}" srcOrd="2" destOrd="0" presId="urn:microsoft.com/office/officeart/2008/layout/VerticalCurvedList"/>
    <dgm:cxn modelId="{85E99D0C-CD55-4846-92BE-FB03468151B4}" type="presParOf" srcId="{B61E0959-FF99-49B8-992D-B7E81EE3BD89}" destId="{420A0BFE-105C-466A-A93D-FDC8BA1D1902}" srcOrd="3" destOrd="0" presId="urn:microsoft.com/office/officeart/2008/layout/VerticalCurvedList"/>
    <dgm:cxn modelId="{63F32028-F174-4A12-9233-04741C6F18C3}" type="presParOf" srcId="{5AA49B7C-CA22-48C8-B72A-BA7DD7E194B0}" destId="{FCC260D8-0801-4FD8-BD7B-CDE2870B305B}" srcOrd="1" destOrd="0" presId="urn:microsoft.com/office/officeart/2008/layout/VerticalCurvedList"/>
    <dgm:cxn modelId="{BB375A97-985F-4408-A7C8-86BCB566EB13}" type="presParOf" srcId="{5AA49B7C-CA22-48C8-B72A-BA7DD7E194B0}" destId="{9FD92836-D55E-4EE2-B00C-16F3D3AA1CF3}" srcOrd="2" destOrd="0" presId="urn:microsoft.com/office/officeart/2008/layout/VerticalCurvedList"/>
    <dgm:cxn modelId="{7CC589E1-FD7D-4790-83A3-E2E098C10291}" type="presParOf" srcId="{9FD92836-D55E-4EE2-B00C-16F3D3AA1CF3}" destId="{08187D21-BE8A-429E-9134-3AB84B93ABE6}" srcOrd="0" destOrd="0" presId="urn:microsoft.com/office/officeart/2008/layout/VerticalCurvedList"/>
    <dgm:cxn modelId="{6CE1D185-3380-408C-A740-E93AF140CA35}" type="presParOf" srcId="{5AA49B7C-CA22-48C8-B72A-BA7DD7E194B0}" destId="{E7EEEFE4-3A52-4FC1-B4D7-C105450AF0B8}" srcOrd="3" destOrd="0" presId="urn:microsoft.com/office/officeart/2008/layout/VerticalCurvedList"/>
    <dgm:cxn modelId="{D9B87587-AEBD-41B2-ADCD-6AE8FE1DC001}" type="presParOf" srcId="{5AA49B7C-CA22-48C8-B72A-BA7DD7E194B0}" destId="{5A72B5AE-8329-4FD6-B2CF-CD756AD26F2E}" srcOrd="4" destOrd="0" presId="urn:microsoft.com/office/officeart/2008/layout/VerticalCurvedList"/>
    <dgm:cxn modelId="{DCF5BBA8-D4FC-4976-B200-676A82585C19}" type="presParOf" srcId="{5A72B5AE-8329-4FD6-B2CF-CD756AD26F2E}" destId="{2958B6CD-8B38-40D2-9C69-8792E27AD653}" srcOrd="0" destOrd="0" presId="urn:microsoft.com/office/officeart/2008/layout/VerticalCurvedList"/>
    <dgm:cxn modelId="{F56CE6E8-4613-48AD-BF82-6E2207CDC8DF}" type="presParOf" srcId="{5AA49B7C-CA22-48C8-B72A-BA7DD7E194B0}" destId="{6B50B476-CA7A-402E-B47A-9B0C5A16441B}" srcOrd="5" destOrd="0" presId="urn:microsoft.com/office/officeart/2008/layout/VerticalCurvedList"/>
    <dgm:cxn modelId="{22086DD1-27A7-4411-9894-17679D63DCFD}" type="presParOf" srcId="{5AA49B7C-CA22-48C8-B72A-BA7DD7E194B0}" destId="{B5B7BD42-DAA4-4B0E-9194-2B3D5412D28A}" srcOrd="6" destOrd="0" presId="urn:microsoft.com/office/officeart/2008/layout/VerticalCurvedList"/>
    <dgm:cxn modelId="{46274EDF-A708-4634-9CDA-E687DD60AA50}" type="presParOf" srcId="{B5B7BD42-DAA4-4B0E-9194-2B3D5412D28A}" destId="{6BB8488C-EF87-4C08-8A21-6E4DA0DB27E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34EAA-5845-41D6-9DFA-A5049663106A}">
      <dsp:nvSpPr>
        <dsp:cNvPr id="0" name=""/>
        <dsp:cNvSpPr/>
      </dsp:nvSpPr>
      <dsp:spPr>
        <a:xfrm>
          <a:off x="-5938049" y="-908912"/>
          <a:ext cx="7070802" cy="7070802"/>
        </a:xfrm>
        <a:prstGeom prst="blockArc">
          <a:avLst>
            <a:gd name="adj1" fmla="val 18900000"/>
            <a:gd name="adj2" fmla="val 2700000"/>
            <a:gd name="adj3" fmla="val 305"/>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C260D8-0801-4FD8-BD7B-CDE2870B305B}">
      <dsp:nvSpPr>
        <dsp:cNvPr id="0" name=""/>
        <dsp:cNvSpPr/>
      </dsp:nvSpPr>
      <dsp:spPr>
        <a:xfrm>
          <a:off x="729113" y="525297"/>
          <a:ext cx="10619921" cy="105059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910" tIns="78740" rIns="78740" bIns="78740" numCol="1" spcCol="1270" anchor="ctr" anchorCtr="0">
          <a:noAutofit/>
        </a:bodyPr>
        <a:lstStyle/>
        <a:p>
          <a:pPr marL="0" lvl="0" indent="0" algn="l" defTabSz="1377950">
            <a:lnSpc>
              <a:spcPct val="90000"/>
            </a:lnSpc>
            <a:spcBef>
              <a:spcPct val="0"/>
            </a:spcBef>
            <a:spcAft>
              <a:spcPct val="35000"/>
            </a:spcAft>
            <a:buNone/>
          </a:pPr>
          <a:r>
            <a:rPr lang="de-DE" sz="3100" kern="1200"/>
            <a:t>Wer bist du?</a:t>
          </a:r>
        </a:p>
      </dsp:txBody>
      <dsp:txXfrm>
        <a:off x="729113" y="525297"/>
        <a:ext cx="10619921" cy="1050595"/>
      </dsp:txXfrm>
    </dsp:sp>
    <dsp:sp modelId="{08187D21-BE8A-429E-9134-3AB84B93ABE6}">
      <dsp:nvSpPr>
        <dsp:cNvPr id="0" name=""/>
        <dsp:cNvSpPr/>
      </dsp:nvSpPr>
      <dsp:spPr>
        <a:xfrm>
          <a:off x="72491" y="393973"/>
          <a:ext cx="1313244" cy="1313244"/>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EEEFE4-3A52-4FC1-B4D7-C105450AF0B8}">
      <dsp:nvSpPr>
        <dsp:cNvPr id="0" name=""/>
        <dsp:cNvSpPr/>
      </dsp:nvSpPr>
      <dsp:spPr>
        <a:xfrm>
          <a:off x="1111004" y="2101191"/>
          <a:ext cx="10238030" cy="105059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910" tIns="78740" rIns="78740" bIns="78740" numCol="1" spcCol="1270" anchor="ctr" anchorCtr="0">
          <a:noAutofit/>
        </a:bodyPr>
        <a:lstStyle/>
        <a:p>
          <a:pPr marL="0" lvl="0" indent="0" algn="l" defTabSz="1377950">
            <a:lnSpc>
              <a:spcPct val="90000"/>
            </a:lnSpc>
            <a:spcBef>
              <a:spcPct val="0"/>
            </a:spcBef>
            <a:spcAft>
              <a:spcPct val="35000"/>
            </a:spcAft>
            <a:buNone/>
          </a:pPr>
          <a:r>
            <a:rPr lang="de-DE" sz="3100" kern="1200"/>
            <a:t>Welche Erfahrungen hast du bereits mit der SAC gesammelt?</a:t>
          </a:r>
        </a:p>
      </dsp:txBody>
      <dsp:txXfrm>
        <a:off x="1111004" y="2101191"/>
        <a:ext cx="10238030" cy="1050595"/>
      </dsp:txXfrm>
    </dsp:sp>
    <dsp:sp modelId="{2958B6CD-8B38-40D2-9C69-8792E27AD653}">
      <dsp:nvSpPr>
        <dsp:cNvPr id="0" name=""/>
        <dsp:cNvSpPr/>
      </dsp:nvSpPr>
      <dsp:spPr>
        <a:xfrm>
          <a:off x="454382" y="1969866"/>
          <a:ext cx="1313244" cy="1313244"/>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50B476-CA7A-402E-B47A-9B0C5A16441B}">
      <dsp:nvSpPr>
        <dsp:cNvPr id="0" name=""/>
        <dsp:cNvSpPr/>
      </dsp:nvSpPr>
      <dsp:spPr>
        <a:xfrm>
          <a:off x="729113" y="3677084"/>
          <a:ext cx="10619921" cy="105059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910" tIns="78740" rIns="78740" bIns="78740" numCol="1" spcCol="1270" anchor="ctr" anchorCtr="0">
          <a:noAutofit/>
        </a:bodyPr>
        <a:lstStyle/>
        <a:p>
          <a:pPr marL="0" lvl="0" indent="0" algn="l" defTabSz="1377950">
            <a:lnSpc>
              <a:spcPct val="90000"/>
            </a:lnSpc>
            <a:spcBef>
              <a:spcPct val="0"/>
            </a:spcBef>
            <a:spcAft>
              <a:spcPct val="35000"/>
            </a:spcAft>
            <a:buNone/>
          </a:pPr>
          <a:r>
            <a:rPr lang="de-AT" sz="3100" b="0" kern="1200">
              <a:latin typeface="Arial" panose="020B0604020202020204" pitchFamily="34" charset="0"/>
              <a:cs typeface="Arial" panose="020B0604020202020204" pitchFamily="34" charset="0"/>
            </a:rPr>
            <a:t>Was ist dein Soulfood?</a:t>
          </a:r>
          <a:endParaRPr lang="de-DE" sz="3100" b="0" kern="1200">
            <a:latin typeface="Arial" panose="020B0604020202020204" pitchFamily="34" charset="0"/>
            <a:cs typeface="Arial" panose="020B0604020202020204" pitchFamily="34" charset="0"/>
          </a:endParaRPr>
        </a:p>
      </dsp:txBody>
      <dsp:txXfrm>
        <a:off x="729113" y="3677084"/>
        <a:ext cx="10619921" cy="1050595"/>
      </dsp:txXfrm>
    </dsp:sp>
    <dsp:sp modelId="{6BB8488C-EF87-4C08-8A21-6E4DA0DB27EE}">
      <dsp:nvSpPr>
        <dsp:cNvPr id="0" name=""/>
        <dsp:cNvSpPr/>
      </dsp:nvSpPr>
      <dsp:spPr>
        <a:xfrm>
          <a:off x="72491" y="3545760"/>
          <a:ext cx="1313244" cy="1313244"/>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90A45-7F84-422F-AB99-10CA727B7534}" type="datetimeFigureOut">
              <a:rPr lang="de-DE" smtClean="0"/>
              <a:t>04.10.2024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D8FA4-15ED-446B-B315-C4228075E29E}" type="slidenum">
              <a:rPr lang="de-DE" smtClean="0"/>
              <a:t>‹#›</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ed.com/playlists/474/the_best_hans_rosling_talks_yo"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oraylis.de/" TargetMode="External"/><Relationship Id="rId13" Type="http://schemas.openxmlformats.org/officeDocument/2006/relationships/hyperlink" Target="https://www.linkedin.com/company/reportingimpulse/" TargetMode="External"/><Relationship Id="rId3" Type="http://schemas.openxmlformats.org/officeDocument/2006/relationships/hyperlink" Target="https://www.camelot-mc.com/" TargetMode="External"/><Relationship Id="rId7" Type="http://schemas.openxmlformats.org/officeDocument/2006/relationships/hyperlink" Target="https://www.aldi-sued.de/de/homepage.html" TargetMode="External"/><Relationship Id="rId12" Type="http://schemas.openxmlformats.org/officeDocument/2006/relationships/hyperlink" Target="https://www.linkedin.com/in/dilyana-bossenz-4839a292/"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hz.digital/" TargetMode="External"/><Relationship Id="rId11" Type="http://schemas.openxmlformats.org/officeDocument/2006/relationships/hyperlink" Target="https://www.linkedin.com/in/matthias-wiciok-7153ab201/" TargetMode="External"/><Relationship Id="rId5" Type="http://schemas.openxmlformats.org/officeDocument/2006/relationships/hyperlink" Target="https://www.sap.com/germany/index.html" TargetMode="External"/><Relationship Id="rId10" Type="http://schemas.openxmlformats.org/officeDocument/2006/relationships/hyperlink" Target="https://www.linkedin.com/in/andreas-wiener/" TargetMode="External"/><Relationship Id="rId4" Type="http://schemas.openxmlformats.org/officeDocument/2006/relationships/hyperlink" Target="https://dataciders.com/" TargetMode="External"/><Relationship Id="rId9" Type="http://schemas.openxmlformats.org/officeDocument/2006/relationships/hyperlink" Target="https://kpmg.com/de/de/home.html" TargetMode="External"/><Relationship Id="rId14" Type="http://schemas.openxmlformats.org/officeDocument/2006/relationships/hyperlink" Target="https://www.evaco.d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fontAlgn="base"/>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13:00 - 14:00 Uhr</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GETTING STARTED &amp; VBA MODEL#</a:t>
            </a:r>
          </a:p>
          <a:p>
            <a:pPr marL="171450" indent="-171450" algn="l" fontAlgn="base">
              <a:buFont typeface="Arial" panose="020B0604020202020204" pitchFamily="34" charset="0"/>
              <a:buChar char="•"/>
            </a:pPr>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marL="171450" indent="-171450" algn="l" fontAlgn="base">
              <a:buFont typeface="Arial" panose="020B0604020202020204" pitchFamily="34" charset="0"/>
              <a:buChar char="•"/>
            </a:pP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Alle Folien vorstellen (</a:t>
            </a:r>
            <a:r>
              <a:rPr lang="de-DE" b="0" i="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ca</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30 Minuten)</a:t>
            </a: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14:00 - 14:30 Uhr</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BASICS IN THE TOOL</a:t>
            </a:r>
          </a:p>
          <a:p>
            <a:pPr marL="171450" indent="-171450" algn="l" fontAlgn="base">
              <a:buFont typeface="Arial" panose="020B0604020202020204" pitchFamily="34" charset="0"/>
              <a:buChar char="•"/>
            </a:pP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SAC-Oberfläche erklären (10 Minuten) (links unten außen vorlassen)</a:t>
            </a:r>
          </a:p>
          <a:p>
            <a:pPr marL="171450" indent="-171450" algn="l" fontAlgn="base">
              <a:buFont typeface="Arial" panose="020B0604020202020204" pitchFamily="34" charset="0"/>
              <a:buChar char="•"/>
            </a:pP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Datenset hochladen und Modell erstellen</a:t>
            </a:r>
          </a:p>
          <a:p>
            <a:pPr marL="171450" indent="-171450" algn="l" fontAlgn="base">
              <a:buFont typeface="Arial" panose="020B0604020202020204" pitchFamily="34" charset="0"/>
              <a:buChar char="•"/>
            </a:pPr>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10 Minuten</a:t>
            </a:r>
            <a:r>
              <a:rPr lang="de-DE" b="1">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Coffee break</a:t>
            </a: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14:40 - 15:15 Uhr</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 DESIGN - Part 1</a:t>
            </a:r>
          </a:p>
          <a:p>
            <a:pPr marL="171450" indent="-171450" algn="l" fontAlgn="base">
              <a:buFont typeface="Arial" panose="020B0604020202020204" pitchFamily="34" charset="0"/>
              <a:buChar char="•"/>
            </a:pPr>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15:15 - 16:00 Uhr</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 DESIGN - Part 2</a:t>
            </a: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10 Minuten</a:t>
            </a:r>
            <a:r>
              <a:rPr lang="de-DE" b="1">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Coffee break</a:t>
            </a: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16:10 - </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17</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:00 Uhr</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 DESIGN - Part </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3</a:t>
            </a:r>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endParaRPr lang="en-US"/>
          </a:p>
        </p:txBody>
      </p:sp>
      <p:sp>
        <p:nvSpPr>
          <p:cNvPr id="4" name="Foliennummernplatzhalter 3"/>
          <p:cNvSpPr>
            <a:spLocks noGrp="1"/>
          </p:cNvSpPr>
          <p:nvPr>
            <p:ph type="sldNum" sz="quarter" idx="5"/>
          </p:nvPr>
        </p:nvSpPr>
        <p:spPr/>
        <p:txBody>
          <a:bodyPr/>
          <a:lstStyle/>
          <a:p>
            <a:fld id="{C8AD8FA4-15ED-446B-B315-C4228075E29E}" type="slidenum">
              <a:rPr lang="de-DE" smtClean="0"/>
              <a:t>2</a:t>
            </a:fld>
            <a:endParaRPr lang="de-DE"/>
          </a:p>
        </p:txBody>
      </p:sp>
    </p:spTree>
    <p:extLst>
      <p:ext uri="{BB962C8B-B14F-4D97-AF65-F5344CB8AC3E}">
        <p14:creationId xmlns:p14="http://schemas.microsoft.com/office/powerpoint/2010/main" val="3680745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Das Visual Business Analytics Modell, wie im Buch </a:t>
            </a:r>
            <a:r>
              <a:rPr lang="de-DE" err="1"/>
              <a:t>dargstellt</a:t>
            </a:r>
            <a:r>
              <a:rPr lang="de-DE"/>
              <a:t>, umfasst 3 Ebenen:</a:t>
            </a:r>
          </a:p>
          <a:p>
            <a:endParaRPr lang="de-DE"/>
          </a:p>
          <a:p>
            <a:r>
              <a:rPr lang="de-DE"/>
              <a:t>Information Design</a:t>
            </a:r>
          </a:p>
          <a:p>
            <a:endParaRPr lang="de-DE"/>
          </a:p>
          <a:p>
            <a:r>
              <a:rPr lang="de-DE"/>
              <a:t>Visual Business </a:t>
            </a:r>
            <a:r>
              <a:rPr lang="de-DE" err="1"/>
              <a:t>Intelligence</a:t>
            </a:r>
            <a:endParaRPr lang="de-DE"/>
          </a:p>
          <a:p>
            <a:endParaRPr lang="de-DE"/>
          </a:p>
          <a:p>
            <a:r>
              <a:rPr lang="de-DE"/>
              <a:t>Visual Analytics</a:t>
            </a:r>
          </a:p>
        </p:txBody>
      </p:sp>
      <p:sp>
        <p:nvSpPr>
          <p:cNvPr id="4" name="Foliennummernplatzhalter 3"/>
          <p:cNvSpPr>
            <a:spLocks noGrp="1"/>
          </p:cNvSpPr>
          <p:nvPr>
            <p:ph type="sldNum" sz="quarter" idx="5"/>
          </p:nvPr>
        </p:nvSpPr>
        <p:spPr/>
        <p:txBody>
          <a:bodyPr/>
          <a:lstStyle/>
          <a:p>
            <a:fld id="{126C4C79-F2B6-4204-8F71-CB69CD28BCD9}" type="slidenum">
              <a:rPr lang="de-AT" smtClean="0"/>
              <a:t>11</a:t>
            </a:fld>
            <a:endParaRPr lang="de-AT"/>
          </a:p>
        </p:txBody>
      </p:sp>
    </p:spTree>
    <p:extLst>
      <p:ext uri="{BB962C8B-B14F-4D97-AF65-F5344CB8AC3E}">
        <p14:creationId xmlns:p14="http://schemas.microsoft.com/office/powerpoint/2010/main" val="345922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Wie tun wir das?</a:t>
            </a:r>
            <a:endParaRPr lang="de-DE" sz="1200">
              <a:effectLst/>
              <a:latin typeface="+mn-lt"/>
              <a:ea typeface="Calibri" panose="020F0502020204030204" pitchFamily="34" charset="0"/>
              <a:cs typeface="Times New Roman" panose="02020603050405020304" pitchFamily="18" charset="0"/>
            </a:endParaRPr>
          </a:p>
          <a:p>
            <a:pPr>
              <a:lnSpc>
                <a:spcPct val="107000"/>
              </a:lnSpc>
              <a:spcAft>
                <a:spcPts val="800"/>
              </a:spcAft>
            </a:pPr>
            <a:endParaRPr lang="de-DE" sz="1200">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2013 haben wir dieses Buch geschrieben, das die Basis für die Themen dieses Seminars bildet.</a:t>
            </a:r>
            <a:endParaRPr lang="de-DE" sz="1200">
              <a:effectLst/>
              <a:latin typeface="+mn-lt"/>
              <a:ea typeface="Calibri" panose="020F0502020204030204" pitchFamily="34" charset="0"/>
              <a:cs typeface="Times New Roman" panose="02020603050405020304" pitchFamily="18" charset="0"/>
            </a:endParaRPr>
          </a:p>
          <a:p>
            <a:pPr>
              <a:lnSpc>
                <a:spcPct val="107000"/>
              </a:lnSpc>
              <a:spcAft>
                <a:spcPts val="800"/>
              </a:spcAft>
            </a:pPr>
            <a:endParaRPr lang="de-DE" sz="1200">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Erstes Thema: Information Design.</a:t>
            </a:r>
          </a:p>
          <a:p>
            <a:pPr>
              <a:lnSpc>
                <a:spcPct val="107000"/>
              </a:lnSpc>
              <a:spcAft>
                <a:spcPts val="800"/>
              </a:spcAft>
            </a:pPr>
            <a:endParaRPr lang="de-DE" sz="1200">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Hier bin ich im Reporting unterwegs.</a:t>
            </a:r>
            <a:endParaRPr lang="de-DE" sz="120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Man kann sagen, ich bin hier bei </a:t>
            </a:r>
            <a:r>
              <a:rPr lang="de-DE" sz="1200" err="1">
                <a:effectLst/>
                <a:latin typeface="+mn-lt"/>
                <a:ea typeface="Times New Roman" panose="02020603050405020304" pitchFamily="18" charset="0"/>
                <a:cs typeface="Times New Roman" panose="02020603050405020304" pitchFamily="18" charset="0"/>
              </a:rPr>
              <a:t>Powerpoint</a:t>
            </a:r>
            <a:r>
              <a:rPr lang="de-DE" sz="1200">
                <a:effectLst/>
                <a:latin typeface="+mn-lt"/>
                <a:ea typeface="Times New Roman" panose="02020603050405020304" pitchFamily="18" charset="0"/>
                <a:cs typeface="Times New Roman" panose="02020603050405020304" pitchFamily="18" charset="0"/>
              </a:rPr>
              <a:t>. Ich interessiere mich dafür wie ich meine Informationen visualisiere, Diagramme etc.</a:t>
            </a:r>
            <a:endParaRPr lang="de-DE" sz="1200">
              <a:effectLst/>
              <a:latin typeface="+mn-lt"/>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126C4C79-F2B6-4204-8F71-CB69CD28BCD9}" type="slidenum">
              <a:rPr lang="de-AT" smtClean="0"/>
              <a:t>12</a:t>
            </a:fld>
            <a:endParaRPr lang="de-AT"/>
          </a:p>
        </p:txBody>
      </p:sp>
    </p:spTree>
    <p:extLst>
      <p:ext uri="{BB962C8B-B14F-4D97-AF65-F5344CB8AC3E}">
        <p14:creationId xmlns:p14="http://schemas.microsoft.com/office/powerpoint/2010/main" val="2305831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Information Design:</a:t>
            </a:r>
          </a:p>
          <a:p>
            <a:endParaRPr lang="de-DE"/>
          </a:p>
          <a:p>
            <a:r>
              <a:rPr lang="de-DE"/>
              <a:t>Präsentation &gt; Story ist klar &gt; Daten vorbereitet</a:t>
            </a:r>
          </a:p>
          <a:p>
            <a:endParaRPr lang="de-DE"/>
          </a:p>
          <a:p>
            <a:r>
              <a:rPr lang="de-DE"/>
              <a:t>Empfänger hat keinen Einfluss auf die Information die gegeben wird außer rausgehen oder Klicker wegnehmen</a:t>
            </a:r>
          </a:p>
        </p:txBody>
      </p:sp>
      <p:sp>
        <p:nvSpPr>
          <p:cNvPr id="4" name="Foliennummernplatzhalter 3"/>
          <p:cNvSpPr>
            <a:spLocks noGrp="1"/>
          </p:cNvSpPr>
          <p:nvPr>
            <p:ph type="sldNum" sz="quarter" idx="5"/>
          </p:nvPr>
        </p:nvSpPr>
        <p:spPr/>
        <p:txBody>
          <a:bodyPr/>
          <a:lstStyle/>
          <a:p>
            <a:fld id="{C8AD8FA4-15ED-446B-B315-C4228075E29E}" type="slidenum">
              <a:rPr lang="de-DE" smtClean="0"/>
              <a:t>13</a:t>
            </a:fld>
            <a:endParaRPr lang="de-DE"/>
          </a:p>
        </p:txBody>
      </p:sp>
    </p:spTree>
    <p:extLst>
      <p:ext uri="{BB962C8B-B14F-4D97-AF65-F5344CB8AC3E}">
        <p14:creationId xmlns:p14="http://schemas.microsoft.com/office/powerpoint/2010/main" val="2357291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Anders ist es beim Visual Business </a:t>
            </a:r>
            <a:r>
              <a:rPr lang="de-DE" sz="1200" err="1">
                <a:effectLst/>
                <a:latin typeface="+mn-lt"/>
                <a:ea typeface="Times New Roman" panose="02020603050405020304" pitchFamily="18" charset="0"/>
                <a:cs typeface="Times New Roman" panose="02020603050405020304" pitchFamily="18" charset="0"/>
              </a:rPr>
              <a:t>Intelligence</a:t>
            </a:r>
            <a:r>
              <a:rPr lang="de-DE" sz="1200">
                <a:effectLst/>
                <a:latin typeface="+mn-lt"/>
                <a:ea typeface="Times New Roman" panose="02020603050405020304" pitchFamily="18" charset="0"/>
                <a:cs typeface="Times New Roman" panose="02020603050405020304" pitchFamily="18" charset="0"/>
              </a:rPr>
              <a:t> oder </a:t>
            </a:r>
            <a:r>
              <a:rPr lang="de-DE" sz="1200" err="1">
                <a:effectLst/>
                <a:latin typeface="+mn-lt"/>
                <a:ea typeface="Times New Roman" panose="02020603050405020304" pitchFamily="18" charset="0"/>
                <a:cs typeface="Times New Roman" panose="02020603050405020304" pitchFamily="18" charset="0"/>
              </a:rPr>
              <a:t>Dashboarding</a:t>
            </a:r>
            <a:r>
              <a:rPr lang="de-DE" sz="1200">
                <a:effectLst/>
                <a:latin typeface="+mn-lt"/>
                <a:ea typeface="Times New Roman" panose="02020603050405020304" pitchFamily="18" charset="0"/>
                <a:cs typeface="Times New Roman" panose="02020603050405020304" pitchFamily="18" charset="0"/>
              </a:rPr>
              <a:t>.</a:t>
            </a:r>
          </a:p>
          <a:p>
            <a:pPr>
              <a:lnSpc>
                <a:spcPct val="107000"/>
              </a:lnSpc>
              <a:spcAft>
                <a:spcPts val="800"/>
              </a:spcAft>
            </a:pPr>
            <a:endParaRPr lang="de-DE" sz="1200">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Hier arbeite ich mit strukturierten Daten in einer interaktiven Weise. </a:t>
            </a:r>
            <a:endParaRPr lang="de-DE" sz="120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Was heißt das? </a:t>
            </a:r>
            <a:endParaRPr lang="de-DE" sz="1200">
              <a:latin typeface="+mn-lt"/>
            </a:endParaRPr>
          </a:p>
        </p:txBody>
      </p:sp>
      <p:sp>
        <p:nvSpPr>
          <p:cNvPr id="4" name="Foliennummernplatzhalter 3"/>
          <p:cNvSpPr>
            <a:spLocks noGrp="1"/>
          </p:cNvSpPr>
          <p:nvPr>
            <p:ph type="sldNum" sz="quarter" idx="5"/>
          </p:nvPr>
        </p:nvSpPr>
        <p:spPr/>
        <p:txBody>
          <a:bodyPr/>
          <a:lstStyle/>
          <a:p>
            <a:fld id="{126C4C79-F2B6-4204-8F71-CB69CD28BCD9}" type="slidenum">
              <a:rPr lang="de-AT" smtClean="0"/>
              <a:t>14</a:t>
            </a:fld>
            <a:endParaRPr lang="de-AT"/>
          </a:p>
        </p:txBody>
      </p:sp>
    </p:spTree>
    <p:extLst>
      <p:ext uri="{BB962C8B-B14F-4D97-AF65-F5344CB8AC3E}">
        <p14:creationId xmlns:p14="http://schemas.microsoft.com/office/powerpoint/2010/main" val="2168351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Beispiel Netflix: Wir sehen hier eine Kachelübersicht. </a:t>
            </a:r>
          </a:p>
          <a:p>
            <a:pPr>
              <a:lnSpc>
                <a:spcPct val="107000"/>
              </a:lnSpc>
              <a:spcAft>
                <a:spcPts val="800"/>
              </a:spcAft>
            </a:pPr>
            <a:endParaRPr lang="de-DE" sz="1200">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Auf einen Blick erkenne ich:</a:t>
            </a:r>
          </a:p>
          <a:p>
            <a:pPr>
              <a:lnSpc>
                <a:spcPct val="107000"/>
              </a:lnSpc>
              <a:spcAft>
                <a:spcPts val="800"/>
              </a:spcAft>
            </a:pPr>
            <a:endParaRPr lang="de-DE" sz="1200">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Wir befinden uns im </a:t>
            </a:r>
            <a:r>
              <a:rPr lang="de-DE" sz="1200" err="1">
                <a:effectLst/>
                <a:latin typeface="+mn-lt"/>
                <a:ea typeface="Times New Roman" panose="02020603050405020304" pitchFamily="18" charset="0"/>
                <a:cs typeface="Times New Roman" panose="02020603050405020304" pitchFamily="18" charset="0"/>
              </a:rPr>
              <a:t>Kidschannel</a:t>
            </a:r>
            <a:r>
              <a:rPr lang="de-DE" sz="1200">
                <a:effectLst/>
                <a:latin typeface="+mn-lt"/>
                <a:ea typeface="Times New Roman" panose="02020603050405020304" pitchFamily="18" charset="0"/>
                <a:cs typeface="Times New Roman" panose="02020603050405020304" pitchFamily="18" charset="0"/>
              </a:rPr>
              <a:t>, dieser hat verschiedene Rubriken. </a:t>
            </a:r>
          </a:p>
          <a:p>
            <a:pPr>
              <a:lnSpc>
                <a:spcPct val="107000"/>
              </a:lnSpc>
              <a:spcAft>
                <a:spcPts val="800"/>
              </a:spcAft>
            </a:pPr>
            <a:endParaRPr lang="de-DE" sz="1200">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de-DE" sz="1200">
                <a:effectLst/>
                <a:latin typeface="+mn-lt"/>
                <a:ea typeface="Calibri" panose="020F0502020204030204" pitchFamily="34" charset="0"/>
                <a:cs typeface="Times New Roman" panose="02020603050405020304" pitchFamily="18" charset="0"/>
              </a:rPr>
              <a:t>Ich möchte was aus den Trends sehen und schaue mir Garfield an. Zum Film komme ich, indem ich direkt und intuitiv auf die </a:t>
            </a:r>
            <a:r>
              <a:rPr lang="de-DE" sz="1200" err="1">
                <a:effectLst/>
                <a:latin typeface="+mn-lt"/>
                <a:ea typeface="Calibri" panose="020F0502020204030204" pitchFamily="34" charset="0"/>
                <a:cs typeface="Times New Roman" panose="02020603050405020304" pitchFamily="18" charset="0"/>
              </a:rPr>
              <a:t>Garfieldkachel</a:t>
            </a:r>
            <a:r>
              <a:rPr lang="de-DE" sz="1200">
                <a:effectLst/>
                <a:latin typeface="+mn-lt"/>
                <a:ea typeface="Calibri" panose="020F0502020204030204" pitchFamily="34" charset="0"/>
                <a:cs typeface="Times New Roman" panose="02020603050405020304" pitchFamily="18" charset="0"/>
              </a:rPr>
              <a:t> klicke.</a:t>
            </a:r>
          </a:p>
          <a:p>
            <a:pPr>
              <a:lnSpc>
                <a:spcPct val="107000"/>
              </a:lnSpc>
              <a:spcAft>
                <a:spcPts val="800"/>
              </a:spcAft>
            </a:pPr>
            <a:endParaRPr lang="de-DE" sz="120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Ich habe hier also eine kurze Informationsweitergabe.</a:t>
            </a:r>
          </a:p>
          <a:p>
            <a:pPr>
              <a:lnSpc>
                <a:spcPct val="107000"/>
              </a:lnSpc>
              <a:spcAft>
                <a:spcPts val="800"/>
              </a:spcAft>
            </a:pPr>
            <a:endParaRPr lang="de-DE" sz="120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Das funktioniert in Dashboards genauso, nennen wir es Sneak Peaks.</a:t>
            </a: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Klicke ich auf ein Country, springen wir auf eine weitere Seite und erhalten dann zusätzliche Informationen zu besagtem Land.</a:t>
            </a:r>
            <a:endParaRPr lang="de-DE" sz="1200">
              <a:effectLst/>
              <a:latin typeface="+mn-lt"/>
              <a:ea typeface="Calibri" panose="020F0502020204030204" pitchFamily="34" charset="0"/>
              <a:cs typeface="Times New Roman" panose="02020603050405020304" pitchFamily="18" charset="0"/>
            </a:endParaRPr>
          </a:p>
          <a:p>
            <a:endParaRPr lang="de-DE"/>
          </a:p>
          <a:p>
            <a:endParaRPr lang="de-DE"/>
          </a:p>
        </p:txBody>
      </p:sp>
      <p:sp>
        <p:nvSpPr>
          <p:cNvPr id="4" name="Foliennummernplatzhalter 3"/>
          <p:cNvSpPr>
            <a:spLocks noGrp="1"/>
          </p:cNvSpPr>
          <p:nvPr>
            <p:ph type="sldNum" sz="quarter" idx="5"/>
          </p:nvPr>
        </p:nvSpPr>
        <p:spPr/>
        <p:txBody>
          <a:bodyPr/>
          <a:lstStyle/>
          <a:p>
            <a:fld id="{126C4C79-F2B6-4204-8F71-CB69CD28BCD9}" type="slidenum">
              <a:rPr lang="de-AT" smtClean="0"/>
              <a:t>15</a:t>
            </a:fld>
            <a:endParaRPr lang="de-AT"/>
          </a:p>
        </p:txBody>
      </p:sp>
    </p:spTree>
    <p:extLst>
      <p:ext uri="{BB962C8B-B14F-4D97-AF65-F5344CB8AC3E}">
        <p14:creationId xmlns:p14="http://schemas.microsoft.com/office/powerpoint/2010/main" val="1682056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effectLst/>
                <a:latin typeface="+mn-lt"/>
                <a:ea typeface="Times New Roman" panose="02020603050405020304" pitchFamily="18" charset="0"/>
                <a:cs typeface="Times New Roman" panose="02020603050405020304" pitchFamily="18" charset="0"/>
              </a:rPr>
              <a:t>Der letzte Punkt ist immer der, zu dem alle hinwollen, das Visual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effectLst/>
                <a:latin typeface="+mn-lt"/>
                <a:ea typeface="Times New Roman" panose="02020603050405020304" pitchFamily="18" charset="0"/>
                <a:cs typeface="Times New Roman" panose="02020603050405020304" pitchFamily="18" charset="0"/>
              </a:rPr>
              <a:t>Hier arbeite ich mit Rohdaten und bin explorativ unterwegs.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effectLst/>
                <a:latin typeface="+mn-lt"/>
                <a:ea typeface="Times New Roman" panose="02020603050405020304" pitchFamily="18" charset="0"/>
                <a:cs typeface="Times New Roman" panose="02020603050405020304" pitchFamily="18" charset="0"/>
              </a:rPr>
              <a:t>Was ist damit gemeint?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effectLst/>
                <a:latin typeface="+mn-lt"/>
                <a:ea typeface="Times New Roman" panose="02020603050405020304" pitchFamily="18" charset="0"/>
                <a:cs typeface="Times New Roman" panose="02020603050405020304" pitchFamily="18" charset="0"/>
              </a:rPr>
              <a:t>Ich bin sehr stark fragegetrieben. Ich habe eine Vermutung und untersuche diese ergebnisoffen anhand meines vorhandenen Datensets.</a:t>
            </a:r>
            <a:endParaRPr lang="de-DE" sz="1200">
              <a:effectLst/>
              <a:latin typeface="+mn-lt"/>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126C4C79-F2B6-4204-8F71-CB69CD28BCD9}" type="slidenum">
              <a:rPr lang="de-AT" smtClean="0"/>
              <a:t>16</a:t>
            </a:fld>
            <a:endParaRPr lang="de-AT"/>
          </a:p>
        </p:txBody>
      </p:sp>
    </p:spTree>
    <p:extLst>
      <p:ext uri="{BB962C8B-B14F-4D97-AF65-F5344CB8AC3E}">
        <p14:creationId xmlns:p14="http://schemas.microsoft.com/office/powerpoint/2010/main" val="3874918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Jemand der dies sehr gut umgesetzt hat </a:t>
            </a:r>
            <a:r>
              <a:rPr lang="de-DE" sz="1200" err="1">
                <a:effectLst/>
                <a:latin typeface="+mn-lt"/>
                <a:ea typeface="Times New Roman" panose="02020603050405020304" pitchFamily="18" charset="0"/>
                <a:cs typeface="Times New Roman" panose="02020603050405020304" pitchFamily="18" charset="0"/>
              </a:rPr>
              <a:t>bzw</a:t>
            </a:r>
            <a:r>
              <a:rPr lang="de-DE" sz="1200">
                <a:effectLst/>
                <a:latin typeface="+mn-lt"/>
                <a:ea typeface="Times New Roman" panose="02020603050405020304" pitchFamily="18" charset="0"/>
                <a:cs typeface="Times New Roman" panose="02020603050405020304" pitchFamily="18" charset="0"/>
              </a:rPr>
              <a:t> ein Pionier in diesem Bereich ist, ist Hans Rosling</a:t>
            </a:r>
          </a:p>
          <a:p>
            <a:pPr>
              <a:lnSpc>
                <a:spcPct val="107000"/>
              </a:lnSpc>
              <a:spcAft>
                <a:spcPts val="800"/>
              </a:spcAft>
            </a:pPr>
            <a:endParaRPr lang="de-DE" sz="1200">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Wir posten euch den Link zu seinem Ted-Talk in den Chat.</a:t>
            </a:r>
          </a:p>
          <a:p>
            <a:pPr>
              <a:lnSpc>
                <a:spcPct val="107000"/>
              </a:lnSpc>
              <a:spcAft>
                <a:spcPts val="800"/>
              </a:spcAft>
            </a:pPr>
            <a:endParaRPr lang="de-DE" sz="1200">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Was sehen wir hier? Ein </a:t>
            </a:r>
            <a:r>
              <a:rPr lang="de-DE" sz="1200" err="1">
                <a:effectLst/>
                <a:latin typeface="+mn-lt"/>
                <a:ea typeface="Times New Roman" panose="02020603050405020304" pitchFamily="18" charset="0"/>
                <a:cs typeface="Times New Roman" panose="02020603050405020304" pitchFamily="18" charset="0"/>
              </a:rPr>
              <a:t>Bubblechartdiagramm</a:t>
            </a:r>
            <a:r>
              <a:rPr lang="de-DE" sz="1200">
                <a:effectLst/>
                <a:latin typeface="+mn-lt"/>
                <a:ea typeface="Times New Roman" panose="02020603050405020304" pitchFamily="18" charset="0"/>
                <a:cs typeface="Times New Roman" panose="02020603050405020304" pitchFamily="18" charset="0"/>
              </a:rPr>
              <a:t>: Lebenserwartung wird Geburtenrate pro Land </a:t>
            </a:r>
            <a:r>
              <a:rPr lang="de-DE" sz="1200" err="1">
                <a:effectLst/>
                <a:latin typeface="+mn-lt"/>
                <a:ea typeface="Times New Roman" panose="02020603050405020304" pitchFamily="18" charset="0"/>
                <a:cs typeface="Times New Roman" panose="02020603050405020304" pitchFamily="18" charset="0"/>
              </a:rPr>
              <a:t>ggü</a:t>
            </a:r>
            <a:r>
              <a:rPr lang="de-DE" sz="1200">
                <a:effectLst/>
                <a:latin typeface="+mn-lt"/>
                <a:ea typeface="Times New Roman" panose="02020603050405020304" pitchFamily="18" charset="0"/>
                <a:cs typeface="Times New Roman" panose="02020603050405020304" pitchFamily="18" charset="0"/>
              </a:rPr>
              <a:t> </a:t>
            </a:r>
            <a:r>
              <a:rPr lang="de-DE" sz="1200" err="1">
                <a:effectLst/>
                <a:latin typeface="+mn-lt"/>
                <a:ea typeface="Times New Roman" panose="02020603050405020304" pitchFamily="18" charset="0"/>
                <a:cs typeface="Times New Roman" panose="02020603050405020304" pitchFamily="18" charset="0"/>
              </a:rPr>
              <a:t>gst</a:t>
            </a:r>
            <a:r>
              <a:rPr lang="de-DE" sz="1200">
                <a:effectLst/>
                <a:latin typeface="+mn-lt"/>
                <a:ea typeface="Times New Roman" panose="02020603050405020304" pitchFamily="18" charset="0"/>
                <a:cs typeface="Times New Roman" panose="02020603050405020304" pitchFamily="18" charset="0"/>
              </a:rPr>
              <a:t>. Sehr sehenswerte Visualisierung. </a:t>
            </a:r>
          </a:p>
          <a:p>
            <a:pPr>
              <a:lnSpc>
                <a:spcPct val="107000"/>
              </a:lnSpc>
              <a:spcAft>
                <a:spcPts val="800"/>
              </a:spcAft>
            </a:pPr>
            <a:endParaRPr lang="de-DE" sz="120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Wir haben letztes Jahr im August eine Selfservice-Umfrage gemacht, </a:t>
            </a:r>
            <a:endParaRPr lang="de-DE" sz="1200">
              <a:effectLst/>
              <a:latin typeface="+mn-lt"/>
              <a:ea typeface="Calibri" panose="020F0502020204030204" pitchFamily="34" charset="0"/>
              <a:cs typeface="Times New Roman" panose="02020603050405020304" pitchFamily="18" charset="0"/>
            </a:endParaRPr>
          </a:p>
          <a:p>
            <a:pPr>
              <a:lnSpc>
                <a:spcPct val="107000"/>
              </a:lnSpc>
              <a:spcAft>
                <a:spcPts val="800"/>
              </a:spcAft>
            </a:pPr>
            <a:endParaRPr lang="de-DE" sz="1200">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Unsere Frage lautete: Wie beurteilst du eure Standards?</a:t>
            </a: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bei der dieses Dashboard entstanden ist: </a:t>
            </a:r>
            <a:endParaRPr lang="de-DE" sz="1200">
              <a:effectLst/>
              <a:latin typeface="+mn-lt"/>
              <a:ea typeface="Calibri" panose="020F0502020204030204" pitchFamily="34" charset="0"/>
              <a:cs typeface="Times New Roman" panose="02020603050405020304" pitchFamily="18" charset="0"/>
            </a:endParaRPr>
          </a:p>
          <a:p>
            <a:pPr>
              <a:lnSpc>
                <a:spcPct val="107000"/>
              </a:lnSpc>
              <a:spcAft>
                <a:spcPts val="800"/>
              </a:spcAft>
            </a:pPr>
            <a:endParaRPr lang="de-DE" sz="1200">
              <a:effectLst/>
              <a:latin typeface="+mn-lt"/>
              <a:ea typeface="Times New Roman" panose="02020603050405020304" pitchFamily="18" charset="0"/>
              <a:cs typeface="Times New Roman" panose="02020603050405020304" pitchFamily="18" charset="0"/>
            </a:endParaRPr>
          </a:p>
          <a:p>
            <a:pPr>
              <a:lnSpc>
                <a:spcPct val="107000"/>
              </a:lnSpc>
              <a:spcAft>
                <a:spcPts val="800"/>
              </a:spcAft>
            </a:pPr>
            <a:r>
              <a:rPr lang="de-DE" sz="1200">
                <a:effectLst/>
                <a:latin typeface="+mn-lt"/>
                <a:ea typeface="Times New Roman" panose="02020603050405020304" pitchFamily="18" charset="0"/>
                <a:cs typeface="Times New Roman" panose="02020603050405020304" pitchFamily="18" charset="0"/>
              </a:rPr>
              <a:t>ja, das war der erste Impulsvortrag von mir. Und ich würde sagen, springen wir direkt ins Tool. Oder Tim?</a:t>
            </a:r>
          </a:p>
          <a:p>
            <a:pPr>
              <a:lnSpc>
                <a:spcPct val="107000"/>
              </a:lnSpc>
              <a:spcAft>
                <a:spcPts val="800"/>
              </a:spcAft>
            </a:pPr>
            <a:endParaRPr lang="de-DE" sz="120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de-DE">
                <a:effectLst/>
                <a:hlinkClick r:id="rId3" tooltip="https://www.ted.com/playlists/474/the_best_hans_rosling_talks_yo"/>
              </a:rPr>
              <a:t>https://www.ted.com/playlists/474/the_best_hans_rosling_talks_yo</a:t>
            </a:r>
            <a:endParaRPr lang="de-DE" sz="1200">
              <a:effectLst/>
              <a:latin typeface="+mn-lt"/>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126C4C79-F2B6-4204-8F71-CB69CD28BCD9}" type="slidenum">
              <a:rPr lang="de-AT" smtClean="0"/>
              <a:t>17</a:t>
            </a:fld>
            <a:endParaRPr lang="de-AT"/>
          </a:p>
        </p:txBody>
      </p:sp>
    </p:spTree>
    <p:extLst>
      <p:ext uri="{BB962C8B-B14F-4D97-AF65-F5344CB8AC3E}">
        <p14:creationId xmlns:p14="http://schemas.microsoft.com/office/powerpoint/2010/main" val="3118998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t>
            </a:r>
            <a:r>
              <a:rPr lang="de-DE" err="1"/>
              <a:t>the</a:t>
            </a:r>
            <a:r>
              <a:rPr lang="de-DE"/>
              <a:t> </a:t>
            </a:r>
            <a:r>
              <a:rPr lang="de-DE" err="1"/>
              <a:t>panel</a:t>
            </a:r>
            <a:r>
              <a:rPr lang="de-DE"/>
              <a:t> </a:t>
            </a:r>
            <a:r>
              <a:rPr lang="de-DE" err="1"/>
              <a:t>facing</a:t>
            </a:r>
            <a:r>
              <a:rPr lang="de-DE"/>
              <a:t> </a:t>
            </a:r>
            <a:r>
              <a:rPr lang="de-DE" err="1"/>
              <a:t>the</a:t>
            </a:r>
            <a:r>
              <a:rPr lang="de-DE"/>
              <a:t> </a:t>
            </a:r>
            <a:r>
              <a:rPr lang="de-DE" err="1"/>
              <a:t>driver</a:t>
            </a:r>
            <a:r>
              <a:rPr lang="de-DE"/>
              <a:t> </a:t>
            </a:r>
            <a:r>
              <a:rPr lang="de-DE" err="1"/>
              <a:t>of</a:t>
            </a:r>
            <a:r>
              <a:rPr lang="de-DE"/>
              <a:t> a </a:t>
            </a:r>
            <a:r>
              <a:rPr lang="de-DE" err="1"/>
              <a:t>vehicle</a:t>
            </a:r>
            <a:r>
              <a:rPr lang="de-DE"/>
              <a:t> </a:t>
            </a:r>
            <a:r>
              <a:rPr lang="de-DE" err="1"/>
              <a:t>or</a:t>
            </a:r>
            <a:r>
              <a:rPr lang="de-DE"/>
              <a:t> </a:t>
            </a:r>
            <a:r>
              <a:rPr lang="de-DE" err="1"/>
              <a:t>the</a:t>
            </a:r>
            <a:r>
              <a:rPr lang="de-DE"/>
              <a:t> </a:t>
            </a:r>
            <a:r>
              <a:rPr lang="de-DE" err="1"/>
              <a:t>pilot</a:t>
            </a:r>
            <a:r>
              <a:rPr lang="de-DE"/>
              <a:t> </a:t>
            </a:r>
            <a:r>
              <a:rPr lang="de-DE" err="1"/>
              <a:t>of</a:t>
            </a:r>
            <a:r>
              <a:rPr lang="de-DE"/>
              <a:t> an </a:t>
            </a:r>
            <a:r>
              <a:rPr lang="de-DE" err="1"/>
              <a:t>aircraft</a:t>
            </a:r>
            <a:r>
              <a:rPr lang="de-DE"/>
              <a:t>, </a:t>
            </a:r>
            <a:r>
              <a:rPr lang="de-DE" err="1"/>
              <a:t>containing</a:t>
            </a:r>
            <a:r>
              <a:rPr lang="de-DE"/>
              <a:t> </a:t>
            </a:r>
            <a:r>
              <a:rPr lang="de-DE" err="1"/>
              <a:t>instruments</a:t>
            </a:r>
            <a:r>
              <a:rPr lang="de-DE"/>
              <a:t> and </a:t>
            </a:r>
            <a:r>
              <a:rPr lang="de-DE" err="1"/>
              <a:t>controls</a:t>
            </a:r>
            <a:r>
              <a:rPr lang="de-DE"/>
              <a:t>.“</a:t>
            </a:r>
          </a:p>
          <a:p>
            <a:endParaRPr lang="de-DE"/>
          </a:p>
          <a:p>
            <a:r>
              <a:rPr lang="de-DE"/>
              <a:t>In der IT handelt es sich bei Dashboards um grafische Benutzeroberflächen, also eine Anordnung verschiedener grafischer Elemente, die der Visualisierung von Daten oder der Verwaltung von Systemen dienen.</a:t>
            </a:r>
          </a:p>
        </p:txBody>
      </p:sp>
      <p:sp>
        <p:nvSpPr>
          <p:cNvPr id="4" name="Foliennummernplatzhalter 3"/>
          <p:cNvSpPr>
            <a:spLocks noGrp="1"/>
          </p:cNvSpPr>
          <p:nvPr>
            <p:ph type="sldNum" sz="quarter" idx="5"/>
          </p:nvPr>
        </p:nvSpPr>
        <p:spPr/>
        <p:txBody>
          <a:bodyPr/>
          <a:lstStyle/>
          <a:p>
            <a:fld id="{C8AD8FA4-15ED-446B-B315-C4228075E29E}" type="slidenum">
              <a:rPr lang="de-DE" smtClean="0"/>
              <a:t>18</a:t>
            </a:fld>
            <a:endParaRPr lang="de-DE"/>
          </a:p>
        </p:txBody>
      </p:sp>
    </p:spTree>
    <p:extLst>
      <p:ext uri="{BB962C8B-B14F-4D97-AF65-F5344CB8AC3E}">
        <p14:creationId xmlns:p14="http://schemas.microsoft.com/office/powerpoint/2010/main" val="4030461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C8AD8FA4-15ED-446B-B315-C4228075E29E}" type="slidenum">
              <a:rPr lang="de-DE" smtClean="0"/>
              <a:t>19</a:t>
            </a:fld>
            <a:endParaRPr lang="de-DE"/>
          </a:p>
        </p:txBody>
      </p:sp>
    </p:spTree>
    <p:extLst>
      <p:ext uri="{BB962C8B-B14F-4D97-AF65-F5344CB8AC3E}">
        <p14:creationId xmlns:p14="http://schemas.microsoft.com/office/powerpoint/2010/main" val="564704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Multi Media Area: Vorschau, </a:t>
            </a:r>
            <a:r>
              <a:rPr lang="de-DE" err="1"/>
              <a:t>erwartung</a:t>
            </a:r>
            <a:r>
              <a:rPr lang="de-DE"/>
              <a:t>, klicken, </a:t>
            </a:r>
            <a:r>
              <a:rPr lang="de-DE" err="1"/>
              <a:t>einstellungen</a:t>
            </a:r>
            <a:r>
              <a:rPr lang="de-DE"/>
              <a:t> machen</a:t>
            </a:r>
          </a:p>
          <a:p>
            <a:endParaRPr lang="de-DE"/>
          </a:p>
          <a:p>
            <a:r>
              <a:rPr lang="de-DE"/>
              <a:t>-&gt; Kacheln sind im Alltag allgegenwärtig, sei es diese </a:t>
            </a:r>
            <a:r>
              <a:rPr lang="de-DE" err="1"/>
              <a:t>Multimeldia</a:t>
            </a:r>
            <a:r>
              <a:rPr lang="de-DE"/>
              <a:t> Area, euer Smartphone oder Netflix.</a:t>
            </a:r>
          </a:p>
          <a:p>
            <a:endParaRPr lang="de-DE"/>
          </a:p>
          <a:p>
            <a:r>
              <a:rPr lang="de-DE"/>
              <a:t>Und der Aufbau erfolgt immer gleich, nämlich nach dem Mantra der Informationsvisualisierung</a:t>
            </a:r>
          </a:p>
        </p:txBody>
      </p:sp>
      <p:sp>
        <p:nvSpPr>
          <p:cNvPr id="4" name="Foliennummernplatzhalter 3"/>
          <p:cNvSpPr>
            <a:spLocks noGrp="1"/>
          </p:cNvSpPr>
          <p:nvPr>
            <p:ph type="sldNum" sz="quarter" idx="5"/>
          </p:nvPr>
        </p:nvSpPr>
        <p:spPr/>
        <p:txBody>
          <a:bodyPr/>
          <a:lstStyle/>
          <a:p>
            <a:fld id="{C8AD8FA4-15ED-446B-B315-C4228075E29E}" type="slidenum">
              <a:rPr lang="de-DE" smtClean="0"/>
              <a:t>20</a:t>
            </a:fld>
            <a:endParaRPr lang="de-DE"/>
          </a:p>
        </p:txBody>
      </p:sp>
    </p:spTree>
    <p:extLst>
      <p:ext uri="{BB962C8B-B14F-4D97-AF65-F5344CB8AC3E}">
        <p14:creationId xmlns:p14="http://schemas.microsoft.com/office/powerpoint/2010/main" val="2593512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C8AD8FA4-15ED-446B-B315-C4228075E29E}" type="slidenum">
              <a:rPr lang="de-DE" smtClean="0"/>
              <a:t>3</a:t>
            </a:fld>
            <a:endParaRPr lang="de-DE"/>
          </a:p>
        </p:txBody>
      </p:sp>
    </p:spTree>
    <p:extLst>
      <p:ext uri="{BB962C8B-B14F-4D97-AF65-F5344CB8AC3E}">
        <p14:creationId xmlns:p14="http://schemas.microsoft.com/office/powerpoint/2010/main" val="1206825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Netflix am Video </a:t>
            </a:r>
            <a:r>
              <a:rPr lang="en-US" err="1"/>
              <a:t>erklären</a:t>
            </a:r>
            <a:endParaRPr lang="en-US"/>
          </a:p>
        </p:txBody>
      </p:sp>
      <p:sp>
        <p:nvSpPr>
          <p:cNvPr id="4" name="Foliennummernplatzhalter 3"/>
          <p:cNvSpPr>
            <a:spLocks noGrp="1"/>
          </p:cNvSpPr>
          <p:nvPr>
            <p:ph type="sldNum" sz="quarter" idx="5"/>
          </p:nvPr>
        </p:nvSpPr>
        <p:spPr/>
        <p:txBody>
          <a:bodyPr/>
          <a:lstStyle/>
          <a:p>
            <a:fld id="{C8AD8FA4-15ED-446B-B315-C4228075E29E}" type="slidenum">
              <a:rPr lang="de-DE" smtClean="0"/>
              <a:t>21</a:t>
            </a:fld>
            <a:endParaRPr lang="de-DE"/>
          </a:p>
        </p:txBody>
      </p:sp>
    </p:spTree>
    <p:extLst>
      <p:ext uri="{BB962C8B-B14F-4D97-AF65-F5344CB8AC3E}">
        <p14:creationId xmlns:p14="http://schemas.microsoft.com/office/powerpoint/2010/main" val="737664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Schön und gut, Netflix. Was </a:t>
            </a:r>
            <a:r>
              <a:rPr lang="en-US" err="1"/>
              <a:t>steckt</a:t>
            </a:r>
            <a:r>
              <a:rPr lang="en-US"/>
              <a:t> </a:t>
            </a:r>
            <a:r>
              <a:rPr lang="en-US" err="1"/>
              <a:t>theoretisch</a:t>
            </a:r>
            <a:r>
              <a:rPr lang="en-US"/>
              <a:t> </a:t>
            </a:r>
            <a:r>
              <a:rPr lang="en-US" err="1"/>
              <a:t>dahinter</a:t>
            </a:r>
            <a:r>
              <a:rPr lang="en-US"/>
              <a:t>? Mantra der </a:t>
            </a:r>
            <a:r>
              <a:rPr lang="en-US" err="1"/>
              <a:t>Informationsvisualisierung</a:t>
            </a:r>
            <a:r>
              <a:rPr lang="en-US"/>
              <a:t> </a:t>
            </a:r>
            <a:r>
              <a:rPr lang="en-US" err="1"/>
              <a:t>nach</a:t>
            </a:r>
            <a:r>
              <a:rPr lang="en-US"/>
              <a:t> Ben </a:t>
            </a:r>
            <a:r>
              <a:rPr lang="en-US" err="1"/>
              <a:t>Shneiderman</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Ein Dashboard erzählt immer eine Geschichte. Dabei kommt es für den Nutzer sehr auf den Aufbau und den geführten Analyseweg an. Wichtig ist, ein seitenübergreifendes Konzept zu verfolgen, damit der Empfänger sich nicht mehr langwierig zurechtfinden muss. </a:t>
            </a:r>
          </a:p>
          <a:p>
            <a:endParaRPr lang="en-US"/>
          </a:p>
        </p:txBody>
      </p:sp>
      <p:sp>
        <p:nvSpPr>
          <p:cNvPr id="4" name="Foliennummernplatzhalter 3"/>
          <p:cNvSpPr>
            <a:spLocks noGrp="1"/>
          </p:cNvSpPr>
          <p:nvPr>
            <p:ph type="sldNum" sz="quarter" idx="5"/>
          </p:nvPr>
        </p:nvSpPr>
        <p:spPr/>
        <p:txBody>
          <a:bodyPr/>
          <a:lstStyle/>
          <a:p>
            <a:fld id="{C8AD8FA4-15ED-446B-B315-C4228075E29E}" type="slidenum">
              <a:rPr lang="de-DE" smtClean="0"/>
              <a:t>22</a:t>
            </a:fld>
            <a:endParaRPr lang="de-DE"/>
          </a:p>
        </p:txBody>
      </p:sp>
    </p:spTree>
    <p:extLst>
      <p:ext uri="{BB962C8B-B14F-4D97-AF65-F5344CB8AC3E}">
        <p14:creationId xmlns:p14="http://schemas.microsoft.com/office/powerpoint/2010/main" val="729280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Übertragung ins Dashboarding </a:t>
            </a:r>
            <a:r>
              <a:rPr lang="de-DE">
                <a:sym typeface="Wingdings" panose="05000000000000000000" pitchFamily="2" charset="2"/>
              </a:rPr>
              <a:t> Monitoring Dashboard.</a:t>
            </a:r>
          </a:p>
          <a:p>
            <a:endParaRPr lang="de-DE">
              <a:sym typeface="Wingdings" panose="05000000000000000000" pitchFamily="2" charset="2"/>
            </a:endParaRPr>
          </a:p>
          <a:p>
            <a:r>
              <a:rPr lang="de-DE">
                <a:sym typeface="Wingdings" panose="05000000000000000000" pitchFamily="2" charset="2"/>
              </a:rPr>
              <a:t>Mehrere Ansichten einer KPI.</a:t>
            </a:r>
          </a:p>
          <a:p>
            <a:r>
              <a:rPr lang="de-DE">
                <a:sym typeface="Wingdings" panose="05000000000000000000" pitchFamily="2" charset="2"/>
              </a:rPr>
              <a:t>Aufgabe des MD: Überwachung. Mich interessieren Veränderungen. Ich will sehen bin ich besser oder schlechter geworden zu meinem gesetzten Vergleichswert.</a:t>
            </a:r>
          </a:p>
          <a:p>
            <a:r>
              <a:rPr lang="de-DE">
                <a:sym typeface="Wingdings" panose="05000000000000000000" pitchFamily="2" charset="2"/>
              </a:rPr>
              <a:t>Aufbau: Einfache Kacheln, schnelle Übersicht, intuitive Navigation, einfache Filterung.</a:t>
            </a:r>
          </a:p>
          <a:p>
            <a:endParaRPr lang="de-DE">
              <a:sym typeface="Wingdings" panose="05000000000000000000" pitchFamily="2" charset="2"/>
            </a:endParaRPr>
          </a:p>
          <a:p>
            <a:r>
              <a:rPr lang="de-DE">
                <a:sym typeface="Wingdings" panose="05000000000000000000" pitchFamily="2" charset="2"/>
              </a:rPr>
              <a:t>Jede Ebene beschreiben. Das wird das Dashboard sein, das wir heute gemeinsam bauen werden.</a:t>
            </a:r>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D8FA4-15ED-446B-B315-C4228075E29E}"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153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C8AD8FA4-15ED-446B-B315-C4228075E29E}" type="slidenum">
              <a:rPr lang="de-DE" smtClean="0"/>
              <a:t>24</a:t>
            </a:fld>
            <a:endParaRPr lang="de-DE"/>
          </a:p>
        </p:txBody>
      </p:sp>
    </p:spTree>
    <p:extLst>
      <p:ext uri="{BB962C8B-B14F-4D97-AF65-F5344CB8AC3E}">
        <p14:creationId xmlns:p14="http://schemas.microsoft.com/office/powerpoint/2010/main" val="2788963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C8AD8FA4-15ED-446B-B315-C4228075E29E}" type="slidenum">
              <a:rPr lang="de-DE" smtClean="0"/>
              <a:t>26</a:t>
            </a:fld>
            <a:endParaRPr lang="de-DE"/>
          </a:p>
        </p:txBody>
      </p:sp>
    </p:spTree>
    <p:extLst>
      <p:ext uri="{BB962C8B-B14F-4D97-AF65-F5344CB8AC3E}">
        <p14:creationId xmlns:p14="http://schemas.microsoft.com/office/powerpoint/2010/main" val="414441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C8AD8FA4-15ED-446B-B315-C4228075E29E}" type="slidenum">
              <a:rPr lang="de-DE" smtClean="0"/>
              <a:t>27</a:t>
            </a:fld>
            <a:endParaRPr lang="de-DE"/>
          </a:p>
        </p:txBody>
      </p:sp>
    </p:spTree>
    <p:extLst>
      <p:ext uri="{BB962C8B-B14F-4D97-AF65-F5344CB8AC3E}">
        <p14:creationId xmlns:p14="http://schemas.microsoft.com/office/powerpoint/2010/main" val="2758730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C8AD8FA4-15ED-446B-B315-C4228075E29E}" type="slidenum">
              <a:rPr lang="de-DE" smtClean="0"/>
              <a:t>29</a:t>
            </a:fld>
            <a:endParaRPr lang="de-DE"/>
          </a:p>
        </p:txBody>
      </p:sp>
    </p:spTree>
    <p:extLst>
      <p:ext uri="{BB962C8B-B14F-4D97-AF65-F5344CB8AC3E}">
        <p14:creationId xmlns:p14="http://schemas.microsoft.com/office/powerpoint/2010/main" val="2128018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C8AD8FA4-15ED-446B-B315-C4228075E29E}" type="slidenum">
              <a:rPr lang="de-DE" smtClean="0"/>
              <a:t>30</a:t>
            </a:fld>
            <a:endParaRPr lang="de-DE"/>
          </a:p>
        </p:txBody>
      </p:sp>
    </p:spTree>
    <p:extLst>
      <p:ext uri="{BB962C8B-B14F-4D97-AF65-F5344CB8AC3E}">
        <p14:creationId xmlns:p14="http://schemas.microsoft.com/office/powerpoint/2010/main" val="578892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C8AD8FA4-15ED-446B-B315-C4228075E29E}" type="slidenum">
              <a:rPr lang="de-DE" smtClean="0"/>
              <a:t>32</a:t>
            </a:fld>
            <a:endParaRPr lang="de-DE"/>
          </a:p>
        </p:txBody>
      </p:sp>
    </p:spTree>
    <p:extLst>
      <p:ext uri="{BB962C8B-B14F-4D97-AF65-F5344CB8AC3E}">
        <p14:creationId xmlns:p14="http://schemas.microsoft.com/office/powerpoint/2010/main" val="2945355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Monitoring Dashboard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D8FA4-15ED-446B-B315-C4228075E29E}"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153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en-US"/>
              <a:t>Buch: Visual Business Analytics:</a:t>
            </a:r>
            <a:br>
              <a:rPr lang="en-US"/>
            </a:br>
            <a:r>
              <a:rPr lang="en-US"/>
              <a:t>- </a:t>
            </a:r>
            <a:r>
              <a:rPr lang="en-US" err="1"/>
              <a:t>Vor</a:t>
            </a:r>
            <a:r>
              <a:rPr lang="en-US"/>
              <a:t> ca. 10 Jahren </a:t>
            </a:r>
            <a:r>
              <a:rPr lang="en-US" err="1"/>
              <a:t>entstanden</a:t>
            </a:r>
            <a:br>
              <a:rPr lang="en-US"/>
            </a:br>
            <a:r>
              <a:rPr lang="en-US"/>
              <a:t>- Andreas </a:t>
            </a:r>
            <a:r>
              <a:rPr lang="en-US" err="1"/>
              <a:t>zusammen</a:t>
            </a:r>
            <a:r>
              <a:rPr lang="en-US"/>
              <a:t> </a:t>
            </a:r>
            <a:r>
              <a:rPr lang="en-US" err="1"/>
              <a:t>mit</a:t>
            </a:r>
            <a:r>
              <a:rPr lang="en-US"/>
              <a:t> Dr. </a:t>
            </a:r>
            <a:r>
              <a:rPr lang="en-US" err="1"/>
              <a:t>Jörn</a:t>
            </a:r>
            <a:r>
              <a:rPr lang="en-US"/>
              <a:t> </a:t>
            </a:r>
            <a:r>
              <a:rPr lang="en-US" err="1"/>
              <a:t>Kohlhammer</a:t>
            </a:r>
            <a:r>
              <a:rPr lang="en-US"/>
              <a:t> </a:t>
            </a:r>
            <a:r>
              <a:rPr lang="en-US" err="1"/>
              <a:t>vom</a:t>
            </a:r>
            <a:r>
              <a:rPr lang="en-US"/>
              <a:t> </a:t>
            </a:r>
            <a:r>
              <a:rPr lang="en-US" err="1"/>
              <a:t>Frauenhofer</a:t>
            </a:r>
            <a:r>
              <a:rPr lang="en-US"/>
              <a:t> </a:t>
            </a:r>
            <a:r>
              <a:rPr lang="en-US" err="1"/>
              <a:t>Institut</a:t>
            </a:r>
            <a:br>
              <a:rPr lang="en-US"/>
            </a:br>
            <a:r>
              <a:rPr lang="en-US"/>
              <a:t>- Aus </a:t>
            </a:r>
            <a:r>
              <a:rPr lang="en-US" err="1"/>
              <a:t>wissenschaftlicher</a:t>
            </a:r>
            <a:r>
              <a:rPr lang="en-US"/>
              <a:t> und </a:t>
            </a:r>
            <a:r>
              <a:rPr lang="en-US" err="1"/>
              <a:t>aus</a:t>
            </a:r>
            <a:r>
              <a:rPr lang="en-US"/>
              <a:t> </a:t>
            </a:r>
            <a:r>
              <a:rPr lang="en-US" err="1"/>
              <a:t>Beratersicht</a:t>
            </a:r>
            <a:r>
              <a:rPr lang="en-US"/>
              <a:t>: Wie </a:t>
            </a:r>
            <a:r>
              <a:rPr lang="en-US" err="1"/>
              <a:t>schauen</a:t>
            </a:r>
            <a:r>
              <a:rPr lang="en-US"/>
              <a:t> Menschen auf </a:t>
            </a:r>
            <a:r>
              <a:rPr lang="en-US" err="1"/>
              <a:t>Daten</a:t>
            </a:r>
            <a:r>
              <a:rPr lang="en-US"/>
              <a:t>, </a:t>
            </a:r>
            <a:r>
              <a:rPr lang="en-US" err="1"/>
              <a:t>wie</a:t>
            </a:r>
            <a:r>
              <a:rPr lang="en-US"/>
              <a:t> gestalten? -&gt; </a:t>
            </a:r>
            <a:r>
              <a:rPr lang="en-US" err="1"/>
              <a:t>Stichwort</a:t>
            </a:r>
            <a:r>
              <a:rPr lang="en-US"/>
              <a:t>: Information Design</a:t>
            </a:r>
            <a:br>
              <a:rPr lang="en-US"/>
            </a:br>
            <a:r>
              <a:rPr lang="en-US"/>
              <a:t>- Das lief so gut, </a:t>
            </a:r>
            <a:r>
              <a:rPr lang="en-US" err="1"/>
              <a:t>dass</a:t>
            </a:r>
            <a:r>
              <a:rPr lang="en-US"/>
              <a:t> </a:t>
            </a:r>
            <a:r>
              <a:rPr lang="en-US" err="1"/>
              <a:t>eine</a:t>
            </a:r>
            <a:r>
              <a:rPr lang="en-US"/>
              <a:t> 2. </a:t>
            </a:r>
            <a:r>
              <a:rPr lang="en-US" err="1"/>
              <a:t>Auflage</a:t>
            </a:r>
            <a:r>
              <a:rPr lang="en-US"/>
              <a:t> </a:t>
            </a:r>
            <a:r>
              <a:rPr lang="en-US" err="1"/>
              <a:t>erschienen</a:t>
            </a:r>
            <a:r>
              <a:rPr lang="en-US"/>
              <a:t> </a:t>
            </a:r>
            <a:r>
              <a:rPr lang="en-US" err="1"/>
              <a:t>ist</a:t>
            </a:r>
            <a:br>
              <a:rPr lang="en-US"/>
            </a:br>
            <a:r>
              <a:rPr lang="en-US"/>
              <a:t>- </a:t>
            </a:r>
            <a:r>
              <a:rPr lang="en-US" err="1"/>
              <a:t>Im</a:t>
            </a:r>
            <a:r>
              <a:rPr lang="en-US"/>
              <a:t> Buch </a:t>
            </a:r>
            <a:r>
              <a:rPr lang="en-US" err="1"/>
              <a:t>entstanden</a:t>
            </a:r>
            <a:r>
              <a:rPr lang="en-US"/>
              <a:t>: Visual Business Analytics Modell: Was </a:t>
            </a:r>
            <a:r>
              <a:rPr lang="en-US" err="1"/>
              <a:t>uns</a:t>
            </a:r>
            <a:r>
              <a:rPr lang="en-US"/>
              <a:t> </a:t>
            </a:r>
            <a:r>
              <a:rPr lang="en-US" err="1"/>
              <a:t>als</a:t>
            </a:r>
            <a:r>
              <a:rPr lang="en-US"/>
              <a:t> </a:t>
            </a:r>
            <a:r>
              <a:rPr lang="en-US" err="1"/>
              <a:t>Grundlage</a:t>
            </a:r>
            <a:r>
              <a:rPr lang="en-US"/>
              <a:t> </a:t>
            </a:r>
            <a:r>
              <a:rPr lang="en-US" err="1"/>
              <a:t>dient</a:t>
            </a:r>
            <a:r>
              <a:rPr lang="en-US"/>
              <a:t> und Basis </a:t>
            </a:r>
            <a:r>
              <a:rPr lang="en-US" err="1"/>
              <a:t>ist</a:t>
            </a:r>
            <a:r>
              <a:rPr lang="en-US"/>
              <a:t> für Dashboarding und </a:t>
            </a:r>
            <a:r>
              <a:rPr lang="en-US" err="1"/>
              <a:t>wie</a:t>
            </a:r>
            <a:r>
              <a:rPr lang="en-US"/>
              <a:t> </a:t>
            </a:r>
            <a:r>
              <a:rPr lang="en-US" err="1"/>
              <a:t>wir</a:t>
            </a:r>
            <a:r>
              <a:rPr lang="en-US"/>
              <a:t> (BI or DIE) </a:t>
            </a:r>
            <a:r>
              <a:rPr lang="en-US" err="1"/>
              <a:t>Daten</a:t>
            </a:r>
            <a:r>
              <a:rPr lang="en-US"/>
              <a:t> </a:t>
            </a:r>
            <a:r>
              <a:rPr lang="en-US" err="1"/>
              <a:t>visualsieren</a:t>
            </a:r>
            <a:endParaRPr lang="en-US"/>
          </a:p>
          <a:p>
            <a:pPr marL="228600" indent="-228600">
              <a:buAutoNum type="arabicPeriod"/>
            </a:pPr>
            <a:r>
              <a:rPr lang="en-US"/>
              <a:t>Buch: </a:t>
            </a:r>
            <a:r>
              <a:rPr lang="en-US" err="1"/>
              <a:t>Visualisierung</a:t>
            </a:r>
            <a:r>
              <a:rPr lang="en-US"/>
              <a:t> von </a:t>
            </a:r>
            <a:r>
              <a:rPr lang="en-US" err="1"/>
              <a:t>Managementberichten</a:t>
            </a:r>
            <a:br>
              <a:rPr lang="en-US"/>
            </a:br>
            <a:r>
              <a:rPr lang="en-US"/>
              <a:t>- Lessons </a:t>
            </a:r>
            <a:r>
              <a:rPr lang="en-US" err="1"/>
              <a:t>learnd</a:t>
            </a:r>
            <a:r>
              <a:rPr lang="en-US"/>
              <a:t> </a:t>
            </a:r>
            <a:r>
              <a:rPr lang="en-US" err="1"/>
              <a:t>aus</a:t>
            </a:r>
            <a:r>
              <a:rPr lang="en-US"/>
              <a:t> dem </a:t>
            </a:r>
            <a:r>
              <a:rPr lang="en-US" err="1"/>
              <a:t>ersten</a:t>
            </a:r>
            <a:r>
              <a:rPr lang="en-US"/>
              <a:t> Buch: </a:t>
            </a:r>
            <a:r>
              <a:rPr lang="en-US" err="1"/>
              <a:t>Anstrengend</a:t>
            </a:r>
            <a:r>
              <a:rPr lang="en-US"/>
              <a:t> </a:t>
            </a:r>
            <a:r>
              <a:rPr lang="en-US" err="1"/>
              <a:t>ein</a:t>
            </a:r>
            <a:r>
              <a:rPr lang="en-US"/>
              <a:t> Buch </a:t>
            </a:r>
            <a:r>
              <a:rPr lang="en-US" err="1"/>
              <a:t>zu</a:t>
            </a:r>
            <a:r>
              <a:rPr lang="en-US"/>
              <a:t> </a:t>
            </a:r>
            <a:r>
              <a:rPr lang="en-US" err="1"/>
              <a:t>schreiben</a:t>
            </a:r>
            <a:r>
              <a:rPr lang="en-US"/>
              <a:t> -&gt; </a:t>
            </a:r>
            <a:r>
              <a:rPr lang="en-US" err="1"/>
              <a:t>Zusammenarbeit</a:t>
            </a:r>
            <a:r>
              <a:rPr lang="en-US"/>
              <a:t> </a:t>
            </a:r>
            <a:r>
              <a:rPr lang="en-US" err="1"/>
              <a:t>mit</a:t>
            </a:r>
            <a:r>
              <a:rPr lang="en-US"/>
              <a:t> </a:t>
            </a:r>
            <a:r>
              <a:rPr lang="en-US" err="1"/>
              <a:t>Kunden</a:t>
            </a:r>
            <a:br>
              <a:rPr lang="en-US"/>
            </a:br>
            <a:r>
              <a:rPr lang="en-US"/>
              <a:t>- </a:t>
            </a:r>
            <a:r>
              <a:rPr lang="en-US" err="1"/>
              <a:t>u.a.</a:t>
            </a:r>
            <a:r>
              <a:rPr lang="en-US"/>
              <a:t> e-plus, Adidas, Roche, HSH Nordbank &amp; Berliner Sparkasse, </a:t>
            </a:r>
            <a:r>
              <a:rPr lang="en-US" err="1"/>
              <a:t>Bundesministerium</a:t>
            </a:r>
            <a:r>
              <a:rPr lang="en-US"/>
              <a:t> der </a:t>
            </a:r>
            <a:r>
              <a:rPr lang="en-US" err="1"/>
              <a:t>Verteidigung</a:t>
            </a:r>
            <a:br>
              <a:rPr lang="en-US"/>
            </a:br>
            <a:r>
              <a:rPr lang="en-US"/>
              <a:t>- </a:t>
            </a:r>
            <a:r>
              <a:rPr lang="en-US" err="1"/>
              <a:t>Unterschiedliche</a:t>
            </a:r>
            <a:r>
              <a:rPr lang="en-US"/>
              <a:t> </a:t>
            </a:r>
            <a:r>
              <a:rPr lang="en-US" err="1"/>
              <a:t>Kunden</a:t>
            </a:r>
            <a:r>
              <a:rPr lang="en-US"/>
              <a:t> </a:t>
            </a:r>
            <a:r>
              <a:rPr lang="en-US" err="1"/>
              <a:t>haben</a:t>
            </a:r>
            <a:r>
              <a:rPr lang="en-US"/>
              <a:t> </a:t>
            </a:r>
            <a:r>
              <a:rPr lang="en-US" err="1"/>
              <a:t>Projekte</a:t>
            </a:r>
            <a:r>
              <a:rPr lang="en-US"/>
              <a:t> und </a:t>
            </a:r>
            <a:r>
              <a:rPr lang="en-US" err="1"/>
              <a:t>Problemdarstellungen</a:t>
            </a:r>
            <a:r>
              <a:rPr lang="en-US"/>
              <a:t> </a:t>
            </a:r>
            <a:r>
              <a:rPr lang="en-US" err="1"/>
              <a:t>beschrieben</a:t>
            </a:r>
            <a:r>
              <a:rPr lang="en-US"/>
              <a:t>, </a:t>
            </a:r>
            <a:r>
              <a:rPr lang="en-US" err="1"/>
              <a:t>aber</a:t>
            </a:r>
            <a:r>
              <a:rPr lang="en-US"/>
              <a:t> </a:t>
            </a:r>
            <a:r>
              <a:rPr lang="en-US" err="1"/>
              <a:t>auch</a:t>
            </a:r>
            <a:r>
              <a:rPr lang="en-US"/>
              <a:t> </a:t>
            </a:r>
            <a:r>
              <a:rPr lang="en-US" err="1"/>
              <a:t>Vorgehen</a:t>
            </a:r>
            <a:r>
              <a:rPr lang="en-US"/>
              <a:t> und </a:t>
            </a:r>
            <a:r>
              <a:rPr lang="en-US" err="1"/>
              <a:t>Lösungswege</a:t>
            </a:r>
            <a:r>
              <a:rPr lang="en-US"/>
              <a:t> </a:t>
            </a:r>
            <a:r>
              <a:rPr lang="en-US" err="1"/>
              <a:t>erläutert</a:t>
            </a:r>
            <a:br>
              <a:rPr lang="en-US"/>
            </a:br>
            <a:r>
              <a:rPr lang="en-US"/>
              <a:t>- </a:t>
            </a:r>
            <a:r>
              <a:rPr lang="en-US" err="1"/>
              <a:t>Branchenunabhängig</a:t>
            </a:r>
            <a:r>
              <a:rPr lang="en-US"/>
              <a:t>: alle UN </a:t>
            </a:r>
            <a:r>
              <a:rPr lang="en-US" err="1"/>
              <a:t>müssen</a:t>
            </a:r>
            <a:r>
              <a:rPr lang="en-US"/>
              <a:t> </a:t>
            </a:r>
            <a:r>
              <a:rPr lang="en-US" err="1"/>
              <a:t>Zahlen</a:t>
            </a:r>
            <a:r>
              <a:rPr lang="en-US"/>
              <a:t> </a:t>
            </a:r>
            <a:r>
              <a:rPr lang="en-US" err="1"/>
              <a:t>reporten</a:t>
            </a:r>
            <a:r>
              <a:rPr lang="en-US"/>
              <a:t>, Adidas </a:t>
            </a:r>
            <a:r>
              <a:rPr lang="en-US" err="1"/>
              <a:t>genauso</a:t>
            </a:r>
            <a:r>
              <a:rPr lang="en-US"/>
              <a:t> </a:t>
            </a:r>
            <a:r>
              <a:rPr lang="en-US" err="1"/>
              <a:t>wie</a:t>
            </a:r>
            <a:r>
              <a:rPr lang="en-US"/>
              <a:t> das </a:t>
            </a:r>
            <a:r>
              <a:rPr lang="en-US" err="1"/>
              <a:t>Verteidigungsministerium</a:t>
            </a:r>
            <a:endParaRPr lang="en-US"/>
          </a:p>
          <a:p>
            <a:pPr marL="228600" indent="-228600">
              <a:buAutoNum type="arabicPeriod"/>
            </a:pPr>
            <a:r>
              <a:rPr lang="en-US"/>
              <a:t>Buch: Reporting- und BI </a:t>
            </a:r>
            <a:r>
              <a:rPr lang="en-US" err="1"/>
              <a:t>Werkzeuge</a:t>
            </a:r>
            <a:r>
              <a:rPr lang="en-US"/>
              <a:t> für den Controller</a:t>
            </a:r>
            <a:br>
              <a:rPr lang="en-US"/>
            </a:br>
            <a:r>
              <a:rPr lang="en-US"/>
              <a:t>- 2018 </a:t>
            </a:r>
            <a:r>
              <a:rPr lang="en-US" err="1"/>
              <a:t>erschienen</a:t>
            </a:r>
            <a:r>
              <a:rPr lang="en-US"/>
              <a:t> </a:t>
            </a:r>
            <a:r>
              <a:rPr lang="en-US" err="1"/>
              <a:t>im</a:t>
            </a:r>
            <a:r>
              <a:rPr lang="en-US"/>
              <a:t> </a:t>
            </a:r>
            <a:r>
              <a:rPr lang="en-US" err="1"/>
              <a:t>Eigenverlag</a:t>
            </a:r>
            <a:r>
              <a:rPr lang="en-US"/>
              <a:t>, </a:t>
            </a:r>
            <a:r>
              <a:rPr lang="en-US" err="1"/>
              <a:t>weil</a:t>
            </a:r>
            <a:r>
              <a:rPr lang="en-US"/>
              <a:t> lessons learned </a:t>
            </a:r>
            <a:r>
              <a:rPr lang="en-US" err="1"/>
              <a:t>aus</a:t>
            </a:r>
            <a:r>
              <a:rPr lang="en-US"/>
              <a:t> </a:t>
            </a:r>
            <a:r>
              <a:rPr lang="en-US" err="1"/>
              <a:t>zweitem</a:t>
            </a:r>
            <a:r>
              <a:rPr lang="en-US"/>
              <a:t> Buch: </a:t>
            </a:r>
            <a:r>
              <a:rPr lang="en-US" err="1"/>
              <a:t>Lektoren</a:t>
            </a:r>
            <a:r>
              <a:rPr lang="en-US"/>
              <a:t> und Deadlines </a:t>
            </a:r>
            <a:r>
              <a:rPr lang="en-US" err="1"/>
              <a:t>auch</a:t>
            </a:r>
            <a:r>
              <a:rPr lang="en-US"/>
              <a:t> </a:t>
            </a:r>
            <a:r>
              <a:rPr lang="en-US" err="1"/>
              <a:t>anstrengend</a:t>
            </a:r>
            <a:br>
              <a:rPr lang="en-US"/>
            </a:br>
            <a:r>
              <a:rPr lang="en-US"/>
              <a:t>- </a:t>
            </a:r>
            <a:r>
              <a:rPr lang="en-US" err="1"/>
              <a:t>Hier</a:t>
            </a:r>
            <a:r>
              <a:rPr lang="en-US"/>
              <a:t> </a:t>
            </a:r>
            <a:r>
              <a:rPr lang="en-US" err="1"/>
              <a:t>wird</a:t>
            </a:r>
            <a:r>
              <a:rPr lang="en-US"/>
              <a:t> </a:t>
            </a:r>
            <a:r>
              <a:rPr lang="en-US" err="1"/>
              <a:t>beschrieben</a:t>
            </a:r>
            <a:r>
              <a:rPr lang="en-US"/>
              <a:t> </a:t>
            </a:r>
            <a:r>
              <a:rPr lang="en-US" err="1"/>
              <a:t>wie</a:t>
            </a:r>
            <a:r>
              <a:rPr lang="en-US"/>
              <a:t> </a:t>
            </a:r>
            <a:r>
              <a:rPr lang="en-US" err="1"/>
              <a:t>sich</a:t>
            </a:r>
            <a:r>
              <a:rPr lang="en-US"/>
              <a:t> der Controller in der Zukunft </a:t>
            </a:r>
            <a:r>
              <a:rPr lang="en-US" err="1"/>
              <a:t>aufstellen</a:t>
            </a:r>
            <a:r>
              <a:rPr lang="en-US"/>
              <a:t> </a:t>
            </a:r>
            <a:r>
              <a:rPr lang="en-US" err="1"/>
              <a:t>sollte</a:t>
            </a:r>
            <a:r>
              <a:rPr lang="en-US"/>
              <a:t> und </a:t>
            </a:r>
            <a:r>
              <a:rPr lang="en-US" err="1"/>
              <a:t>welche</a:t>
            </a:r>
            <a:r>
              <a:rPr lang="en-US"/>
              <a:t> </a:t>
            </a:r>
            <a:r>
              <a:rPr lang="en-US" err="1"/>
              <a:t>Werkzeuge</a:t>
            </a:r>
            <a:r>
              <a:rPr lang="en-US"/>
              <a:t> es </a:t>
            </a:r>
            <a:r>
              <a:rPr lang="en-US" err="1"/>
              <a:t>gibt</a:t>
            </a:r>
            <a:br>
              <a:rPr lang="en-US"/>
            </a:br>
            <a:r>
              <a:rPr lang="en-US"/>
              <a:t>- Auch </a:t>
            </a:r>
            <a:r>
              <a:rPr lang="en-US" err="1"/>
              <a:t>hier</a:t>
            </a:r>
            <a:r>
              <a:rPr lang="en-US"/>
              <a:t> </a:t>
            </a:r>
            <a:r>
              <a:rPr lang="en-US" err="1"/>
              <a:t>gemeinsam</a:t>
            </a:r>
            <a:r>
              <a:rPr lang="en-US"/>
              <a:t> </a:t>
            </a:r>
            <a:r>
              <a:rPr lang="en-US" err="1"/>
              <a:t>mit</a:t>
            </a:r>
            <a:r>
              <a:rPr lang="en-US"/>
              <a:t> </a:t>
            </a:r>
            <a:r>
              <a:rPr lang="en-US" err="1"/>
              <a:t>Unternehmen</a:t>
            </a:r>
            <a:r>
              <a:rPr lang="en-US"/>
              <a:t> </a:t>
            </a:r>
            <a:r>
              <a:rPr lang="en-US" err="1"/>
              <a:t>gearbeitet</a:t>
            </a:r>
            <a:r>
              <a:rPr lang="en-US"/>
              <a:t> für die </a:t>
            </a:r>
            <a:r>
              <a:rPr lang="en-US" err="1"/>
              <a:t>Unternehmenssicht</a:t>
            </a:r>
            <a:r>
              <a:rPr lang="en-US"/>
              <a:t>, </a:t>
            </a:r>
            <a:r>
              <a:rPr lang="en-US" err="1"/>
              <a:t>z.B.</a:t>
            </a:r>
            <a:r>
              <a:rPr lang="en-US"/>
              <a:t> </a:t>
            </a:r>
            <a:r>
              <a:rPr lang="en-US" err="1"/>
              <a:t>Tesa</a:t>
            </a:r>
            <a:r>
              <a:rPr lang="en-US"/>
              <a:t>, ZF, Bertelsmann, Berlin </a:t>
            </a:r>
            <a:r>
              <a:rPr lang="en-US" err="1"/>
              <a:t>Hyp</a:t>
            </a:r>
            <a:r>
              <a:rPr lang="en-US"/>
              <a:t> // </a:t>
            </a:r>
            <a:r>
              <a:rPr lang="en-US" err="1"/>
              <a:t>aber</a:t>
            </a:r>
            <a:r>
              <a:rPr lang="en-US"/>
              <a:t> </a:t>
            </a:r>
            <a:r>
              <a:rPr lang="en-US" err="1"/>
              <a:t>auch</a:t>
            </a:r>
            <a:r>
              <a:rPr lang="en-US"/>
              <a:t> </a:t>
            </a:r>
            <a:r>
              <a:rPr lang="en-US" err="1"/>
              <a:t>mit</a:t>
            </a:r>
            <a:r>
              <a:rPr lang="en-US"/>
              <a:t> </a:t>
            </a:r>
            <a:r>
              <a:rPr lang="en-US" err="1"/>
              <a:t>ein</a:t>
            </a:r>
            <a:r>
              <a:rPr lang="en-US"/>
              <a:t> </a:t>
            </a:r>
            <a:r>
              <a:rPr lang="en-US" err="1"/>
              <a:t>paar</a:t>
            </a:r>
            <a:r>
              <a:rPr lang="en-US"/>
              <a:t> </a:t>
            </a:r>
            <a:r>
              <a:rPr lang="en-US" err="1"/>
              <a:t>Toolherstellern</a:t>
            </a:r>
            <a:r>
              <a:rPr lang="en-US"/>
              <a:t> für die </a:t>
            </a:r>
            <a:r>
              <a:rPr lang="en-US" err="1"/>
              <a:t>Toolherstellersicht</a:t>
            </a:r>
            <a:r>
              <a:rPr lang="en-US"/>
              <a:t>: Qlik &amp; </a:t>
            </a:r>
            <a:r>
              <a:rPr lang="en-US" err="1"/>
              <a:t>Graphomate</a:t>
            </a:r>
            <a:endParaRPr lang="en-US"/>
          </a:p>
          <a:p>
            <a:pPr marL="228600" indent="-228600">
              <a:buAutoNum type="arabicPeriod"/>
            </a:pPr>
            <a:endParaRPr lang="en-US"/>
          </a:p>
          <a:p>
            <a:pPr marL="0" indent="0">
              <a:buNone/>
            </a:pPr>
            <a:endParaRPr lang="en-US"/>
          </a:p>
          <a:p>
            <a:pPr marL="0" indent="0">
              <a:buNone/>
            </a:pPr>
            <a:r>
              <a:rPr lang="en-US"/>
              <a:t>Podcast</a:t>
            </a:r>
          </a:p>
          <a:p>
            <a:pPr marL="171450" indent="-171450">
              <a:buFontTx/>
              <a:buChar char="-"/>
            </a:pPr>
            <a:r>
              <a:rPr lang="en-US" err="1"/>
              <a:t>Keiner</a:t>
            </a:r>
            <a:r>
              <a:rPr lang="en-US"/>
              <a:t> </a:t>
            </a:r>
            <a:r>
              <a:rPr lang="en-US" err="1"/>
              <a:t>liest</a:t>
            </a:r>
            <a:r>
              <a:rPr lang="en-US"/>
              <a:t> </a:t>
            </a:r>
            <a:r>
              <a:rPr lang="en-US" err="1"/>
              <a:t>mehr</a:t>
            </a:r>
            <a:r>
              <a:rPr lang="en-US"/>
              <a:t> </a:t>
            </a:r>
            <a:r>
              <a:rPr lang="en-US" err="1"/>
              <a:t>oder</a:t>
            </a:r>
            <a:r>
              <a:rPr lang="en-US"/>
              <a:t>? Daher muss </a:t>
            </a:r>
            <a:r>
              <a:rPr lang="en-US" err="1"/>
              <a:t>ein</a:t>
            </a:r>
            <a:r>
              <a:rPr lang="en-US"/>
              <a:t> Podcast her! </a:t>
            </a:r>
            <a:r>
              <a:rPr lang="en-US" err="1"/>
              <a:t>Inzwischen</a:t>
            </a:r>
            <a:r>
              <a:rPr lang="en-US"/>
              <a:t> </a:t>
            </a:r>
            <a:r>
              <a:rPr lang="en-US" err="1"/>
              <a:t>über</a:t>
            </a:r>
            <a:r>
              <a:rPr lang="en-US"/>
              <a:t> 70k </a:t>
            </a:r>
            <a:r>
              <a:rPr lang="en-US" err="1"/>
              <a:t>Abonennten</a:t>
            </a:r>
            <a:r>
              <a:rPr lang="en-US"/>
              <a:t>, 290 </a:t>
            </a:r>
            <a:r>
              <a:rPr lang="en-US" err="1"/>
              <a:t>Folgen</a:t>
            </a:r>
            <a:r>
              <a:rPr lang="en-US"/>
              <a:t>.</a:t>
            </a:r>
          </a:p>
          <a:p>
            <a:pPr marL="171450" indent="-171450">
              <a:buFontTx/>
              <a:buChar char="-"/>
            </a:pPr>
            <a:r>
              <a:rPr lang="en-US" err="1"/>
              <a:t>Erfolgreichster</a:t>
            </a:r>
            <a:r>
              <a:rPr lang="en-US"/>
              <a:t> Podcast </a:t>
            </a:r>
            <a:r>
              <a:rPr lang="en-US" err="1"/>
              <a:t>zu</a:t>
            </a:r>
            <a:r>
              <a:rPr lang="en-US"/>
              <a:t> den </a:t>
            </a:r>
            <a:r>
              <a:rPr lang="en-US" err="1"/>
              <a:t>Themen</a:t>
            </a:r>
            <a:r>
              <a:rPr lang="en-US"/>
              <a:t> BI, Data, Analytics, Controlling &amp; Banking</a:t>
            </a:r>
          </a:p>
          <a:p>
            <a:pPr marL="171450" indent="-171450">
              <a:buFontTx/>
              <a:buChar char="-"/>
            </a:pPr>
            <a:r>
              <a:rPr lang="en-US" err="1"/>
              <a:t>Lasst</a:t>
            </a:r>
            <a:r>
              <a:rPr lang="en-US"/>
              <a:t> gerne </a:t>
            </a:r>
            <a:r>
              <a:rPr lang="en-US" err="1"/>
              <a:t>ein</a:t>
            </a:r>
            <a:r>
              <a:rPr lang="en-US"/>
              <a:t> Abo da, </a:t>
            </a:r>
            <a:r>
              <a:rPr lang="en-US" err="1"/>
              <a:t>ein</a:t>
            </a:r>
            <a:r>
              <a:rPr lang="en-US"/>
              <a:t> Like </a:t>
            </a:r>
            <a:r>
              <a:rPr lang="en-US" err="1"/>
              <a:t>oder</a:t>
            </a:r>
            <a:r>
              <a:rPr lang="en-US"/>
              <a:t> </a:t>
            </a:r>
            <a:r>
              <a:rPr lang="en-US" err="1"/>
              <a:t>eine</a:t>
            </a:r>
            <a:r>
              <a:rPr lang="en-US"/>
              <a:t> </a:t>
            </a:r>
            <a:r>
              <a:rPr lang="en-US" err="1"/>
              <a:t>Bewertung</a:t>
            </a:r>
            <a:r>
              <a:rPr lang="en-US"/>
              <a:t>. Alles </a:t>
            </a:r>
            <a:r>
              <a:rPr lang="en-US" err="1"/>
              <a:t>gern</a:t>
            </a:r>
            <a:r>
              <a:rPr lang="en-US"/>
              <a:t> </a:t>
            </a:r>
            <a:r>
              <a:rPr lang="en-US" err="1"/>
              <a:t>gesehen</a:t>
            </a:r>
            <a:endParaRPr lang="en-US"/>
          </a:p>
          <a:p>
            <a:pPr marL="171450" indent="-171450">
              <a:buFontTx/>
              <a:buChar char="-"/>
            </a:pPr>
            <a:r>
              <a:rPr lang="en-US" err="1"/>
              <a:t>Überall</a:t>
            </a:r>
            <a:r>
              <a:rPr lang="en-US"/>
              <a:t> da wo es Podcasts </a:t>
            </a:r>
            <a:r>
              <a:rPr lang="en-US" err="1"/>
              <a:t>gibt</a:t>
            </a:r>
            <a:r>
              <a:rPr lang="en-US"/>
              <a:t>: Spotify, Apple Podcast, Google Podcast, Deezer, </a:t>
            </a:r>
            <a:r>
              <a:rPr lang="en-US" err="1"/>
              <a:t>aber</a:t>
            </a:r>
            <a:r>
              <a:rPr lang="en-US"/>
              <a:t> </a:t>
            </a:r>
            <a:r>
              <a:rPr lang="en-US" err="1"/>
              <a:t>auch</a:t>
            </a:r>
            <a:r>
              <a:rPr lang="en-US"/>
              <a:t> </a:t>
            </a:r>
            <a:r>
              <a:rPr lang="en-US" err="1"/>
              <a:t>Youtube</a:t>
            </a:r>
            <a:endParaRPr lang="en-US"/>
          </a:p>
          <a:p>
            <a:pPr marL="171450" indent="-171450">
              <a:buFontTx/>
              <a:buChar char="-"/>
            </a:pPr>
            <a:endParaRPr lang="en-US"/>
          </a:p>
          <a:p>
            <a:pPr marL="171450" indent="-171450">
              <a:buFontTx/>
              <a:buChar char="-"/>
            </a:pPr>
            <a:endParaRPr lang="en-US"/>
          </a:p>
          <a:p>
            <a:pPr marL="0" indent="0">
              <a:buFontTx/>
              <a:buNone/>
            </a:pPr>
            <a:r>
              <a:rPr lang="en-US" err="1"/>
              <a:t>Youtube</a:t>
            </a:r>
            <a:endParaRPr lang="en-US"/>
          </a:p>
          <a:p>
            <a:pPr marL="171450" indent="-171450">
              <a:buFontTx/>
              <a:buChar char="-"/>
            </a:pPr>
            <a:r>
              <a:rPr lang="en-US"/>
              <a:t>Auch </a:t>
            </a:r>
            <a:r>
              <a:rPr lang="en-US" err="1"/>
              <a:t>hier</a:t>
            </a:r>
            <a:r>
              <a:rPr lang="en-US"/>
              <a:t> alle </a:t>
            </a:r>
            <a:r>
              <a:rPr lang="en-US" err="1"/>
              <a:t>Folgen</a:t>
            </a:r>
            <a:r>
              <a:rPr lang="en-US"/>
              <a:t> und Streams für </a:t>
            </a:r>
            <a:r>
              <a:rPr lang="en-US" err="1"/>
              <a:t>euch</a:t>
            </a:r>
            <a:r>
              <a:rPr lang="en-US"/>
              <a:t> </a:t>
            </a:r>
            <a:r>
              <a:rPr lang="en-US" err="1"/>
              <a:t>bereitgestellt</a:t>
            </a:r>
            <a:endParaRPr lang="en-US"/>
          </a:p>
          <a:p>
            <a:pPr marL="0" indent="0">
              <a:buFontTx/>
              <a:buNone/>
            </a:pPr>
            <a:endParaRPr lang="en-US"/>
          </a:p>
          <a:p>
            <a:r>
              <a:rPr lang="en-US" b="1"/>
              <a:t>Academy - Unser Goodie on top:</a:t>
            </a:r>
          </a:p>
          <a:p>
            <a:r>
              <a:rPr lang="en-US" err="1"/>
              <a:t>Damit</a:t>
            </a:r>
            <a:r>
              <a:rPr lang="en-US"/>
              <a:t> </a:t>
            </a:r>
            <a:r>
              <a:rPr lang="en-US" err="1"/>
              <a:t>wirklich</a:t>
            </a:r>
            <a:r>
              <a:rPr lang="en-US"/>
              <a:t> </a:t>
            </a:r>
            <a:r>
              <a:rPr lang="en-US" err="1"/>
              <a:t>jeder</a:t>
            </a:r>
            <a:r>
              <a:rPr lang="en-US"/>
              <a:t> modern und intuitive Dashboard </a:t>
            </a:r>
            <a:r>
              <a:rPr lang="en-US" err="1"/>
              <a:t>bauen</a:t>
            </a:r>
            <a:r>
              <a:rPr lang="en-US"/>
              <a:t> </a:t>
            </a:r>
            <a:r>
              <a:rPr lang="en-US" err="1"/>
              <a:t>kann</a:t>
            </a:r>
            <a:r>
              <a:rPr lang="en-US"/>
              <a:t>, </a:t>
            </a:r>
            <a:r>
              <a:rPr lang="en-US" err="1"/>
              <a:t>bieten</a:t>
            </a:r>
            <a:r>
              <a:rPr lang="en-US"/>
              <a:t> </a:t>
            </a:r>
            <a:r>
              <a:rPr lang="en-US" err="1"/>
              <a:t>wir</a:t>
            </a:r>
            <a:r>
              <a:rPr lang="en-US"/>
              <a:t> </a:t>
            </a:r>
            <a:r>
              <a:rPr lang="en-US" err="1"/>
              <a:t>als</a:t>
            </a:r>
            <a:r>
              <a:rPr lang="en-US"/>
              <a:t> </a:t>
            </a:r>
            <a:r>
              <a:rPr lang="en-US" err="1"/>
              <a:t>Dankeschön</a:t>
            </a:r>
            <a:r>
              <a:rPr lang="en-US"/>
              <a:t> an alle </a:t>
            </a:r>
            <a:r>
              <a:rPr lang="en-US" err="1"/>
              <a:t>Hörer</a:t>
            </a:r>
            <a:r>
              <a:rPr lang="en-US"/>
              <a:t> und </a:t>
            </a:r>
            <a:r>
              <a:rPr lang="en-US" err="1"/>
              <a:t>Zuschauer</a:t>
            </a:r>
            <a:r>
              <a:rPr lang="en-US"/>
              <a:t> </a:t>
            </a:r>
            <a:r>
              <a:rPr lang="en-US" err="1"/>
              <a:t>vom</a:t>
            </a:r>
            <a:r>
              <a:rPr lang="en-US"/>
              <a:t> BI or DIE Podcast </a:t>
            </a:r>
            <a:r>
              <a:rPr lang="en-US" err="1"/>
              <a:t>unsere</a:t>
            </a:r>
            <a:r>
              <a:rPr lang="en-US"/>
              <a:t> Academy </a:t>
            </a:r>
            <a:r>
              <a:rPr lang="en-US" err="1"/>
              <a:t>kostenlos</a:t>
            </a:r>
            <a:r>
              <a:rPr lang="en-US"/>
              <a:t> </a:t>
            </a:r>
            <a:r>
              <a:rPr lang="en-US" err="1"/>
              <a:t>zur</a:t>
            </a:r>
            <a:r>
              <a:rPr lang="en-US"/>
              <a:t> </a:t>
            </a:r>
            <a:r>
              <a:rPr lang="en-US" err="1"/>
              <a:t>Verfügung</a:t>
            </a:r>
            <a:r>
              <a:rPr lang="en-US"/>
              <a:t>.</a:t>
            </a:r>
          </a:p>
          <a:p>
            <a:endParaRPr lang="en-US"/>
          </a:p>
          <a:p>
            <a:r>
              <a:rPr lang="en-US" err="1"/>
              <a:t>Mit</a:t>
            </a:r>
            <a:r>
              <a:rPr lang="en-US"/>
              <a:t> der BI or DIE Academy </a:t>
            </a:r>
            <a:r>
              <a:rPr lang="en-US" err="1"/>
              <a:t>wollen</a:t>
            </a:r>
            <a:r>
              <a:rPr lang="en-US"/>
              <a:t> </a:t>
            </a:r>
            <a:r>
              <a:rPr lang="en-US" err="1"/>
              <a:t>wir</a:t>
            </a:r>
            <a:r>
              <a:rPr lang="en-US"/>
              <a:t> </a:t>
            </a:r>
            <a:r>
              <a:rPr lang="en-US" err="1"/>
              <a:t>euch</a:t>
            </a:r>
            <a:r>
              <a:rPr lang="en-US"/>
              <a:t> </a:t>
            </a:r>
          </a:p>
          <a:p>
            <a:pPr marL="171450" indent="-171450">
              <a:buFontTx/>
              <a:buChar char="-"/>
            </a:pPr>
            <a:r>
              <a:rPr lang="en-US" err="1"/>
              <a:t>Bauanleitung</a:t>
            </a:r>
            <a:r>
              <a:rPr lang="en-US"/>
              <a:t> und Templates für </a:t>
            </a:r>
            <a:r>
              <a:rPr lang="en-US" err="1"/>
              <a:t>eure</a:t>
            </a:r>
            <a:r>
              <a:rPr lang="en-US"/>
              <a:t> </a:t>
            </a:r>
            <a:r>
              <a:rPr lang="en-US" err="1"/>
              <a:t>zukünftigen</a:t>
            </a:r>
            <a:r>
              <a:rPr lang="en-US"/>
              <a:t> Dashboard </a:t>
            </a:r>
            <a:r>
              <a:rPr lang="en-US" err="1"/>
              <a:t>mitgeben</a:t>
            </a:r>
            <a:endParaRPr lang="en-US"/>
          </a:p>
          <a:p>
            <a:pPr marL="171450" indent="-171450">
              <a:buFontTx/>
              <a:buChar char="-"/>
            </a:pPr>
            <a:r>
              <a:rPr lang="en-US"/>
              <a:t>In </a:t>
            </a:r>
            <a:r>
              <a:rPr lang="en-US" err="1"/>
              <a:t>kurzer</a:t>
            </a:r>
            <a:r>
              <a:rPr lang="en-US"/>
              <a:t> Zeit </a:t>
            </a:r>
            <a:r>
              <a:rPr lang="en-US" err="1"/>
              <a:t>ermöglichen</a:t>
            </a:r>
            <a:r>
              <a:rPr lang="en-US"/>
              <a:t> </a:t>
            </a:r>
            <a:r>
              <a:rPr lang="en-US" err="1"/>
              <a:t>Dashboads</a:t>
            </a:r>
            <a:r>
              <a:rPr lang="en-US"/>
              <a:t> </a:t>
            </a:r>
            <a:r>
              <a:rPr lang="en-US" err="1"/>
              <a:t>im</a:t>
            </a:r>
            <a:r>
              <a:rPr lang="en-US"/>
              <a:t> BI Tool </a:t>
            </a:r>
            <a:r>
              <a:rPr lang="en-US" err="1"/>
              <a:t>zu</a:t>
            </a:r>
            <a:r>
              <a:rPr lang="en-US"/>
              <a:t> </a:t>
            </a:r>
            <a:r>
              <a:rPr lang="en-US" err="1"/>
              <a:t>entwickeln</a:t>
            </a:r>
            <a:endParaRPr lang="en-US"/>
          </a:p>
          <a:p>
            <a:pPr marL="171450" indent="-171450">
              <a:buFontTx/>
              <a:buChar char="-"/>
            </a:pPr>
            <a:r>
              <a:rPr lang="en-US"/>
              <a:t>State of the art </a:t>
            </a:r>
            <a:r>
              <a:rPr lang="en-US" err="1"/>
              <a:t>Dashbhoarding</a:t>
            </a:r>
            <a:r>
              <a:rPr lang="en-US"/>
              <a:t> und Best Practice</a:t>
            </a:r>
          </a:p>
          <a:p>
            <a:pPr marL="0" indent="0">
              <a:buFontTx/>
              <a:buNone/>
            </a:pPr>
            <a:endParaRPr lang="en-US"/>
          </a:p>
          <a:p>
            <a:pPr marL="0" indent="0">
              <a:buFontTx/>
              <a:buNone/>
            </a:pPr>
            <a:r>
              <a:rPr lang="en-US"/>
              <a:t>Kurz </a:t>
            </a:r>
            <a:r>
              <a:rPr lang="en-US" err="1"/>
              <a:t>gesagt</a:t>
            </a:r>
            <a:r>
              <a:rPr lang="en-US"/>
              <a:t>: </a:t>
            </a:r>
            <a:r>
              <a:rPr lang="en-US" err="1"/>
              <a:t>vergesst</a:t>
            </a:r>
            <a:r>
              <a:rPr lang="en-US"/>
              <a:t> excel und </a:t>
            </a:r>
            <a:r>
              <a:rPr lang="en-US" err="1"/>
              <a:t>baut</a:t>
            </a:r>
            <a:r>
              <a:rPr lang="en-US"/>
              <a:t> </a:t>
            </a:r>
            <a:r>
              <a:rPr lang="en-US" err="1"/>
              <a:t>standardisierte</a:t>
            </a:r>
            <a:r>
              <a:rPr lang="en-US"/>
              <a:t> Dashboards und Reports </a:t>
            </a:r>
            <a:r>
              <a:rPr lang="en-US" err="1"/>
              <a:t>im</a:t>
            </a:r>
            <a:r>
              <a:rPr lang="en-US"/>
              <a:t> BI Tool.</a:t>
            </a:r>
          </a:p>
          <a:p>
            <a:pPr marL="171450" indent="-171450">
              <a:buFontTx/>
              <a:buChar char="-"/>
            </a:pPr>
            <a:endParaRPr lang="en-US"/>
          </a:p>
          <a:p>
            <a:pPr marL="171450" indent="-171450">
              <a:buFontTx/>
              <a:buChar char="-"/>
            </a:pPr>
            <a:endParaRPr lang="en-US"/>
          </a:p>
          <a:p>
            <a:pPr marL="0" indent="0">
              <a:buFontTx/>
              <a:buNone/>
            </a:pPr>
            <a:r>
              <a:rPr lang="en-US"/>
              <a:t>LinkedIn</a:t>
            </a:r>
          </a:p>
          <a:p>
            <a:pPr marL="171450" indent="-171450">
              <a:buFontTx/>
              <a:buChar char="-"/>
            </a:pPr>
            <a:r>
              <a:rPr lang="en-US" err="1"/>
              <a:t>Über</a:t>
            </a:r>
            <a:r>
              <a:rPr lang="en-US"/>
              <a:t> </a:t>
            </a:r>
            <a:r>
              <a:rPr lang="en-US" err="1"/>
              <a:t>alles</a:t>
            </a:r>
            <a:r>
              <a:rPr lang="en-US"/>
              <a:t> </a:t>
            </a:r>
            <a:r>
              <a:rPr lang="en-US" err="1"/>
              <a:t>werdet</a:t>
            </a:r>
            <a:r>
              <a:rPr lang="en-US"/>
              <a:t> </a:t>
            </a:r>
            <a:r>
              <a:rPr lang="en-US" err="1"/>
              <a:t>ihr</a:t>
            </a:r>
            <a:r>
              <a:rPr lang="en-US"/>
              <a:t> </a:t>
            </a:r>
            <a:r>
              <a:rPr lang="en-US" err="1"/>
              <a:t>aus</a:t>
            </a:r>
            <a:r>
              <a:rPr lang="en-US"/>
              <a:t> </a:t>
            </a:r>
            <a:r>
              <a:rPr lang="en-US" err="1"/>
              <a:t>erster</a:t>
            </a:r>
            <a:r>
              <a:rPr lang="en-US"/>
              <a:t> Hand auf LinkedIn von </a:t>
            </a:r>
            <a:r>
              <a:rPr lang="en-US" err="1"/>
              <a:t>uns</a:t>
            </a:r>
            <a:r>
              <a:rPr lang="en-US"/>
              <a:t> </a:t>
            </a:r>
            <a:r>
              <a:rPr lang="en-US" err="1"/>
              <a:t>informiert</a:t>
            </a:r>
            <a:r>
              <a:rPr lang="en-US"/>
              <a:t>.</a:t>
            </a:r>
          </a:p>
          <a:p>
            <a:pPr marL="171450" indent="-171450">
              <a:buFontTx/>
              <a:buChar char="-"/>
            </a:pPr>
            <a:r>
              <a:rPr lang="en-US"/>
              <a:t>Auch gerne </a:t>
            </a:r>
            <a:r>
              <a:rPr lang="en-US" err="1"/>
              <a:t>abonnieren</a:t>
            </a:r>
            <a:r>
              <a:rPr lang="en-US"/>
              <a:t>, liken, </a:t>
            </a:r>
            <a:r>
              <a:rPr lang="en-US" err="1"/>
              <a:t>kommentieren</a:t>
            </a:r>
            <a:endParaRPr lang="en-US"/>
          </a:p>
          <a:p>
            <a:pPr marL="171450" indent="-171450">
              <a:buFontTx/>
              <a:buChar char="-"/>
            </a:pPr>
            <a:endParaRPr lang="en-US"/>
          </a:p>
          <a:p>
            <a:pPr algn="l" fontAlgn="base"/>
            <a:endParaRPr lang="de-DE" b="0" i="0">
              <a:solidFill>
                <a:srgbClr val="000000"/>
              </a:solidFill>
              <a:effectLst/>
            </a:endParaRPr>
          </a:p>
          <a:p>
            <a:pPr marL="171450" indent="-171450">
              <a:buFontTx/>
              <a:buChar char="-"/>
            </a:pPr>
            <a:endParaRPr lang="en-US"/>
          </a:p>
          <a:p>
            <a:pPr marL="228600" indent="-228600">
              <a:buAutoNum type="arabicPeriod"/>
            </a:pPr>
            <a:endParaRPr lang="en-US"/>
          </a:p>
          <a:p>
            <a:pPr marL="228600" indent="-228600">
              <a:buAutoNum type="arabicPeriod"/>
            </a:pPr>
            <a:endParaRPr lang="en-US"/>
          </a:p>
          <a:p>
            <a:endParaRPr lang="en-US"/>
          </a:p>
        </p:txBody>
      </p:sp>
      <p:sp>
        <p:nvSpPr>
          <p:cNvPr id="4" name="Foliennummernplatzhalter 3"/>
          <p:cNvSpPr>
            <a:spLocks noGrp="1"/>
          </p:cNvSpPr>
          <p:nvPr>
            <p:ph type="sldNum" sz="quarter" idx="5"/>
          </p:nvPr>
        </p:nvSpPr>
        <p:spPr/>
        <p:txBody>
          <a:bodyPr/>
          <a:lstStyle/>
          <a:p>
            <a:fld id="{C8AD8FA4-15ED-446B-B315-C4228075E29E}" type="slidenum">
              <a:rPr lang="de-DE" smtClean="0"/>
              <a:t>4</a:t>
            </a:fld>
            <a:endParaRPr lang="de-DE"/>
          </a:p>
        </p:txBody>
      </p:sp>
    </p:spTree>
    <p:extLst>
      <p:ext uri="{BB962C8B-B14F-4D97-AF65-F5344CB8AC3E}">
        <p14:creationId xmlns:p14="http://schemas.microsoft.com/office/powerpoint/2010/main" val="3955657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C8AD8FA4-15ED-446B-B315-C4228075E29E}" type="slidenum">
              <a:rPr lang="de-DE" smtClean="0"/>
              <a:t>35</a:t>
            </a:fld>
            <a:endParaRPr lang="de-DE"/>
          </a:p>
        </p:txBody>
      </p:sp>
    </p:spTree>
    <p:extLst>
      <p:ext uri="{BB962C8B-B14F-4D97-AF65-F5344CB8AC3E}">
        <p14:creationId xmlns:p14="http://schemas.microsoft.com/office/powerpoint/2010/main" val="939040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a:t>Events</a:t>
            </a:r>
          </a:p>
          <a:p>
            <a:pPr marL="171450" indent="-171450">
              <a:buFontTx/>
              <a:buChar char="-"/>
            </a:pPr>
            <a:r>
              <a:rPr lang="en-US" err="1"/>
              <a:t>Regelmäßig</a:t>
            </a:r>
            <a:r>
              <a:rPr lang="en-US"/>
              <a:t> </a:t>
            </a:r>
            <a:r>
              <a:rPr lang="en-US" err="1"/>
              <a:t>gibts</a:t>
            </a:r>
            <a:r>
              <a:rPr lang="en-US"/>
              <a:t> es Events von </a:t>
            </a:r>
            <a:r>
              <a:rPr lang="en-US" err="1"/>
              <a:t>uns</a:t>
            </a:r>
            <a:r>
              <a:rPr lang="en-US"/>
              <a:t>!</a:t>
            </a:r>
          </a:p>
          <a:p>
            <a:pPr marL="171450" indent="-171450">
              <a:buFontTx/>
              <a:buChar char="-"/>
            </a:pPr>
            <a:r>
              <a:rPr lang="en-US" err="1"/>
              <a:t>Vorlesen</a:t>
            </a:r>
            <a:r>
              <a:rPr lang="en-US"/>
              <a:t> was </a:t>
            </a:r>
            <a:r>
              <a:rPr lang="en-US" err="1"/>
              <a:t>erscheint</a:t>
            </a:r>
            <a:endParaRPr lang="en-US"/>
          </a:p>
          <a:p>
            <a:pPr marL="171450" indent="-171450">
              <a:buFontTx/>
              <a:buChar char="-"/>
            </a:pPr>
            <a:endParaRPr lang="en-US"/>
          </a:p>
          <a:p>
            <a:pPr marL="171450" indent="-171450">
              <a:buFontTx/>
              <a:buChar char="-"/>
            </a:pPr>
            <a:r>
              <a:rPr lang="en-US"/>
              <a:t>Alle </a:t>
            </a:r>
            <a:r>
              <a:rPr lang="en-US" err="1"/>
              <a:t>Infos</a:t>
            </a:r>
            <a:r>
              <a:rPr lang="en-US"/>
              <a:t> auf </a:t>
            </a:r>
            <a:r>
              <a:rPr lang="en-US" err="1"/>
              <a:t>biordie.com</a:t>
            </a:r>
            <a:r>
              <a:rPr lang="en-US"/>
              <a:t>/event</a:t>
            </a:r>
          </a:p>
          <a:p>
            <a:pPr marL="171450" indent="-171450">
              <a:buFontTx/>
              <a:buChar char="-"/>
            </a:pPr>
            <a:endParaRPr lang="en-US"/>
          </a:p>
          <a:p>
            <a:pPr algn="l" fontAlgn="base"/>
            <a:r>
              <a:rPr lang="de-DE" b="1" i="0">
                <a:solidFill>
                  <a:srgbClr val="000000"/>
                </a:solidFill>
                <a:effectLst/>
                <a:latin typeface="poppins-black"/>
              </a:rPr>
              <a:t>BI </a:t>
            </a:r>
            <a:r>
              <a:rPr lang="de-DE" b="1" i="0" err="1">
                <a:solidFill>
                  <a:srgbClr val="000000"/>
                </a:solidFill>
                <a:effectLst/>
                <a:latin typeface="poppins-black"/>
              </a:rPr>
              <a:t>or</a:t>
            </a:r>
            <a:r>
              <a:rPr lang="de-DE" b="1" i="0">
                <a:solidFill>
                  <a:srgbClr val="000000"/>
                </a:solidFill>
                <a:effectLst/>
                <a:latin typeface="poppins-black"/>
              </a:rPr>
              <a:t> DIE on tour</a:t>
            </a:r>
            <a:endParaRPr lang="de-DE" b="0" i="0">
              <a:solidFill>
                <a:srgbClr val="000000"/>
              </a:solidFill>
              <a:effectLst/>
            </a:endParaRPr>
          </a:p>
          <a:p>
            <a:pPr algn="l" fontAlgn="base"/>
            <a:r>
              <a:rPr lang="de-DE" b="1" i="0">
                <a:solidFill>
                  <a:srgbClr val="000000"/>
                </a:solidFill>
                <a:effectLst/>
                <a:latin typeface="poppins-black"/>
              </a:rPr>
              <a:t>​</a:t>
            </a:r>
            <a:endParaRPr lang="de-DE" b="0" i="0">
              <a:solidFill>
                <a:srgbClr val="000000"/>
              </a:solidFill>
              <a:effectLst/>
            </a:endParaRPr>
          </a:p>
          <a:p>
            <a:pPr algn="l" fontAlgn="base"/>
            <a:r>
              <a:rPr lang="de-DE" b="0" i="0">
                <a:solidFill>
                  <a:srgbClr val="000000"/>
                </a:solidFill>
                <a:effectLst/>
                <a:latin typeface="poppins-extralight"/>
              </a:rPr>
              <a:t>11.07.2024 - München - </a:t>
            </a:r>
            <a:r>
              <a:rPr lang="de-DE" b="0" i="0" u="none" strike="noStrike">
                <a:solidFill>
                  <a:srgbClr val="000000"/>
                </a:solidFill>
                <a:effectLst/>
                <a:latin typeface="poppins-extralight"/>
                <a:hlinkClick r:id="rId3"/>
              </a:rPr>
              <a:t>Camelot Management Consultants</a:t>
            </a:r>
            <a:endParaRPr lang="de-DE" b="0" i="0">
              <a:solidFill>
                <a:srgbClr val="000000"/>
              </a:solidFill>
              <a:effectLst/>
            </a:endParaRPr>
          </a:p>
          <a:p>
            <a:pPr algn="l" fontAlgn="base"/>
            <a:r>
              <a:rPr lang="de-DE" b="0" i="0">
                <a:solidFill>
                  <a:srgbClr val="000000"/>
                </a:solidFill>
                <a:effectLst/>
                <a:latin typeface="poppins-extralight"/>
              </a:rPr>
              <a:t>18.07.2024 - Dortmund - </a:t>
            </a:r>
            <a:r>
              <a:rPr lang="de-DE" b="0" i="0" u="none" strike="noStrike">
                <a:solidFill>
                  <a:srgbClr val="000000"/>
                </a:solidFill>
                <a:effectLst/>
                <a:latin typeface="poppins-extralight"/>
                <a:hlinkClick r:id="rId4"/>
              </a:rPr>
              <a:t>Dataciders</a:t>
            </a:r>
            <a:endParaRPr lang="de-DE" b="0" i="0">
              <a:solidFill>
                <a:srgbClr val="000000"/>
              </a:solidFill>
              <a:effectLst/>
            </a:endParaRPr>
          </a:p>
          <a:p>
            <a:pPr algn="l" fontAlgn="base"/>
            <a:r>
              <a:rPr lang="de-DE" b="0" i="0">
                <a:solidFill>
                  <a:srgbClr val="000000"/>
                </a:solidFill>
                <a:effectLst/>
                <a:latin typeface="poppins-extralight"/>
              </a:rPr>
              <a:t>25.07.2024 - Hamburg - </a:t>
            </a:r>
            <a:r>
              <a:rPr lang="de-DE" b="0" i="0" u="sng" strike="noStrike">
                <a:solidFill>
                  <a:srgbClr val="000000"/>
                </a:solidFill>
                <a:effectLst/>
                <a:latin typeface="poppins-extralight"/>
                <a:hlinkClick r:id="rId5"/>
              </a:rPr>
              <a:t>SAP</a:t>
            </a:r>
            <a:endParaRPr lang="de-DE" b="0" i="0">
              <a:solidFill>
                <a:srgbClr val="000000"/>
              </a:solidFill>
              <a:effectLst/>
            </a:endParaRPr>
          </a:p>
          <a:p>
            <a:pPr algn="l" fontAlgn="base"/>
            <a:r>
              <a:rPr lang="de-DE" b="0" i="0">
                <a:solidFill>
                  <a:srgbClr val="000000"/>
                </a:solidFill>
                <a:effectLst/>
                <a:latin typeface="poppins-extralight"/>
              </a:rPr>
              <a:t>01.08.2024 - München - </a:t>
            </a:r>
            <a:r>
              <a:rPr lang="de-DE" b="0" i="0" u="none" strike="noStrike">
                <a:solidFill>
                  <a:srgbClr val="000000"/>
                </a:solidFill>
                <a:effectLst/>
                <a:latin typeface="poppins-extralight"/>
                <a:hlinkClick r:id="rId6"/>
              </a:rPr>
              <a:t>H&amp;Z.digital</a:t>
            </a:r>
            <a:endParaRPr lang="de-DE" b="0" i="0">
              <a:solidFill>
                <a:srgbClr val="000000"/>
              </a:solidFill>
              <a:effectLst/>
            </a:endParaRPr>
          </a:p>
          <a:p>
            <a:pPr algn="l" fontAlgn="base"/>
            <a:r>
              <a:rPr lang="de-DE" b="0" i="0">
                <a:solidFill>
                  <a:srgbClr val="000000"/>
                </a:solidFill>
                <a:effectLst/>
                <a:latin typeface="poppins-extralight"/>
              </a:rPr>
              <a:t>08.08.2024 - Mülheim an der Ruhr - </a:t>
            </a:r>
            <a:r>
              <a:rPr lang="de-DE" b="0" i="0" u="none" strike="noStrike">
                <a:solidFill>
                  <a:srgbClr val="000000"/>
                </a:solidFill>
                <a:effectLst/>
                <a:latin typeface="poppins-extralight"/>
                <a:hlinkClick r:id="rId7"/>
              </a:rPr>
              <a:t>ALDI SÜD</a:t>
            </a:r>
            <a:endParaRPr lang="de-DE" b="0" i="0">
              <a:solidFill>
                <a:srgbClr val="000000"/>
              </a:solidFill>
              <a:effectLst/>
            </a:endParaRPr>
          </a:p>
          <a:p>
            <a:pPr algn="l" fontAlgn="base"/>
            <a:r>
              <a:rPr lang="de-DE" b="0" i="0">
                <a:solidFill>
                  <a:srgbClr val="000000"/>
                </a:solidFill>
                <a:effectLst/>
                <a:latin typeface="poppins-extralight"/>
              </a:rPr>
              <a:t>22.08.2024 - Meerbusch [Raum Düsseldorf]  - </a:t>
            </a:r>
            <a:r>
              <a:rPr lang="de-DE" b="0" i="0" u="none" strike="noStrike">
                <a:solidFill>
                  <a:srgbClr val="000000"/>
                </a:solidFill>
                <a:effectLst/>
                <a:latin typeface="poppins-extralight"/>
                <a:hlinkClick r:id="rId8"/>
              </a:rPr>
              <a:t>ORAYLIS</a:t>
            </a:r>
            <a:endParaRPr lang="de-DE" b="0" i="0">
              <a:solidFill>
                <a:srgbClr val="000000"/>
              </a:solidFill>
              <a:effectLst/>
            </a:endParaRPr>
          </a:p>
          <a:p>
            <a:pPr algn="l" fontAlgn="base"/>
            <a:r>
              <a:rPr lang="de-DE" b="0" i="0">
                <a:solidFill>
                  <a:srgbClr val="000000"/>
                </a:solidFill>
                <a:effectLst/>
                <a:latin typeface="poppins-extralight"/>
              </a:rPr>
              <a:t>27.08.2024 - Berlin - </a:t>
            </a:r>
            <a:r>
              <a:rPr lang="de-DE" b="0" i="0" u="none" strike="noStrike">
                <a:solidFill>
                  <a:srgbClr val="000000"/>
                </a:solidFill>
                <a:effectLst/>
                <a:latin typeface="poppins-extralight"/>
                <a:hlinkClick r:id="rId9"/>
              </a:rPr>
              <a:t>KPMG</a:t>
            </a:r>
            <a:endParaRPr lang="de-DE" b="0" i="0" u="none" strike="noStrike">
              <a:solidFill>
                <a:srgbClr val="000000"/>
              </a:solidFill>
              <a:effectLst/>
              <a:latin typeface="poppins-extralight"/>
            </a:endParaRPr>
          </a:p>
          <a:p>
            <a:pPr algn="l" fontAlgn="base"/>
            <a:endParaRPr lang="de-DE" b="0" i="0" u="none" strike="noStrike">
              <a:solidFill>
                <a:srgbClr val="000000"/>
              </a:solidFill>
              <a:effectLst/>
              <a:latin typeface="poppins-extralight"/>
            </a:endParaRPr>
          </a:p>
          <a:p>
            <a:pPr algn="l" fontAlgn="base"/>
            <a:r>
              <a:rPr lang="de-DE" b="1" i="0">
                <a:solidFill>
                  <a:srgbClr val="000000"/>
                </a:solidFill>
                <a:effectLst/>
                <a:latin typeface="poppins-semibold"/>
              </a:rPr>
              <a:t>THE DATA SOCIETY - online  </a:t>
            </a:r>
            <a:r>
              <a:rPr lang="de-DE" b="0" i="0">
                <a:solidFill>
                  <a:srgbClr val="000000"/>
                </a:solidFill>
                <a:effectLst/>
                <a:latin typeface="poppins-extralight"/>
              </a:rPr>
              <a:t>25.07.2024 - 10-13 Uhr</a:t>
            </a:r>
            <a:endParaRPr lang="de-DE" b="0" i="0">
              <a:solidFill>
                <a:srgbClr val="000000"/>
              </a:solidFill>
              <a:effectLst/>
            </a:endParaRPr>
          </a:p>
          <a:p>
            <a:pPr algn="l" fontAlgn="base"/>
            <a:r>
              <a:rPr lang="de-DE" b="0" i="0">
                <a:solidFill>
                  <a:srgbClr val="000000"/>
                </a:solidFill>
                <a:effectLst/>
              </a:rPr>
              <a:t> </a:t>
            </a:r>
          </a:p>
          <a:p>
            <a:pPr algn="l" fontAlgn="base"/>
            <a:r>
              <a:rPr lang="de-DE" b="0" i="0">
                <a:solidFill>
                  <a:srgbClr val="000000"/>
                </a:solidFill>
                <a:effectLst/>
                <a:latin typeface="poppins-extralight"/>
              </a:rPr>
              <a:t>Moderation </a:t>
            </a:r>
            <a:r>
              <a:rPr lang="de-DE" b="0" i="0" u="none" strike="noStrike">
                <a:solidFill>
                  <a:srgbClr val="000000"/>
                </a:solidFill>
                <a:effectLst/>
                <a:latin typeface="poppins-extralight"/>
                <a:hlinkClick r:id="rId10"/>
              </a:rPr>
              <a:t>Andreas Wiener</a:t>
            </a:r>
            <a:r>
              <a:rPr lang="de-DE" b="0" i="0">
                <a:solidFill>
                  <a:srgbClr val="000000"/>
                </a:solidFill>
                <a:effectLst/>
                <a:latin typeface="poppins-extralight"/>
              </a:rPr>
              <a:t> &amp; </a:t>
            </a:r>
            <a:r>
              <a:rPr lang="de-DE" b="0" i="0" u="none" strike="noStrike">
                <a:solidFill>
                  <a:srgbClr val="000000"/>
                </a:solidFill>
                <a:effectLst/>
                <a:latin typeface="poppins-extralight"/>
                <a:hlinkClick r:id="rId11"/>
              </a:rPr>
              <a:t>Matthias Wiciock</a:t>
            </a:r>
            <a:endParaRPr lang="de-DE" b="0" i="0">
              <a:solidFill>
                <a:srgbClr val="000000"/>
              </a:solidFill>
              <a:effectLst/>
            </a:endParaRPr>
          </a:p>
          <a:p>
            <a:pPr algn="l" fontAlgn="base"/>
            <a:r>
              <a:rPr lang="de-DE" b="0" i="0">
                <a:solidFill>
                  <a:srgbClr val="000000"/>
                </a:solidFill>
                <a:effectLst/>
                <a:latin typeface="poppins-extralight"/>
              </a:rPr>
              <a:t>​</a:t>
            </a:r>
            <a:endParaRPr lang="de-DE" b="0" i="0">
              <a:solidFill>
                <a:srgbClr val="000000"/>
              </a:solidFill>
              <a:effectLst/>
            </a:endParaRPr>
          </a:p>
          <a:p>
            <a:pPr algn="l" fontAlgn="base"/>
            <a:r>
              <a:rPr lang="de-DE" b="0" i="0">
                <a:solidFill>
                  <a:srgbClr val="000000"/>
                </a:solidFill>
                <a:effectLst/>
                <a:latin typeface="poppins-extralight"/>
              </a:rPr>
              <a:t>10:00 – 11:00 Uhr | Use Cases für AI im Unternehmen - </a:t>
            </a:r>
            <a:r>
              <a:rPr lang="de-DE" b="0" i="0" u="none" strike="noStrike">
                <a:solidFill>
                  <a:srgbClr val="000000"/>
                </a:solidFill>
                <a:effectLst/>
                <a:latin typeface="poppins-extralight"/>
                <a:hlinkClick r:id="rId12"/>
              </a:rPr>
              <a:t>Dilyana Bossenz</a:t>
            </a:r>
            <a:r>
              <a:rPr lang="de-DE" b="0" i="0">
                <a:solidFill>
                  <a:srgbClr val="000000"/>
                </a:solidFill>
                <a:effectLst/>
                <a:latin typeface="poppins-extralight"/>
              </a:rPr>
              <a:t>, </a:t>
            </a:r>
            <a:r>
              <a:rPr lang="de-DE" b="0" i="0" u="none" strike="noStrike">
                <a:solidFill>
                  <a:srgbClr val="000000"/>
                </a:solidFill>
                <a:effectLst/>
                <a:latin typeface="poppins-extralight"/>
                <a:hlinkClick r:id="rId13"/>
              </a:rPr>
              <a:t>BI or DIE</a:t>
            </a:r>
            <a:endParaRPr lang="de-DE" b="0" i="0">
              <a:solidFill>
                <a:srgbClr val="000000"/>
              </a:solidFill>
              <a:effectLst/>
            </a:endParaRPr>
          </a:p>
          <a:p>
            <a:pPr algn="l" fontAlgn="base"/>
            <a:r>
              <a:rPr lang="de-DE" b="0" i="0">
                <a:solidFill>
                  <a:srgbClr val="000000"/>
                </a:solidFill>
                <a:effectLst/>
                <a:latin typeface="poppins-extralight"/>
              </a:rPr>
              <a:t>11:00 - 12:00 Uhr | Technische Voraussetzungen für Gen AI - </a:t>
            </a:r>
            <a:r>
              <a:rPr lang="de-DE" b="0" i="0" u="none" strike="noStrike">
                <a:solidFill>
                  <a:srgbClr val="000000"/>
                </a:solidFill>
                <a:effectLst/>
                <a:latin typeface="poppins-extralight"/>
                <a:hlinkClick r:id="rId11"/>
              </a:rPr>
              <a:t>Matthias Wiciock</a:t>
            </a:r>
            <a:r>
              <a:rPr lang="de-DE" b="0" i="0">
                <a:solidFill>
                  <a:srgbClr val="000000"/>
                </a:solidFill>
                <a:effectLst/>
                <a:latin typeface="poppins-extralight"/>
              </a:rPr>
              <a:t>, </a:t>
            </a:r>
            <a:r>
              <a:rPr lang="de-DE" b="0" i="0" u="none" strike="noStrike">
                <a:solidFill>
                  <a:srgbClr val="000000"/>
                </a:solidFill>
                <a:effectLst/>
                <a:latin typeface="poppins-extralight"/>
                <a:hlinkClick r:id="rId14"/>
              </a:rPr>
              <a:t>EVACO</a:t>
            </a:r>
            <a:endParaRPr lang="de-DE" b="0" i="0">
              <a:solidFill>
                <a:srgbClr val="000000"/>
              </a:solidFill>
              <a:effectLst/>
            </a:endParaRPr>
          </a:p>
          <a:p>
            <a:pPr algn="l" fontAlgn="base"/>
            <a:r>
              <a:rPr lang="de-DE" b="0" i="0">
                <a:solidFill>
                  <a:srgbClr val="000000"/>
                </a:solidFill>
                <a:effectLst/>
                <a:latin typeface="poppins-extralight"/>
              </a:rPr>
              <a:t>12:00 - 13:00 Uhr | Gemeinsamer Austausch und Ausklang</a:t>
            </a:r>
            <a:endParaRPr lang="de-DE" b="0" i="0">
              <a:solidFill>
                <a:srgbClr val="000000"/>
              </a:solidFill>
              <a:effectLst/>
            </a:endParaRPr>
          </a:p>
          <a:p>
            <a:pPr algn="l">
              <a:buFont typeface="Arial" panose="020B0604020202020204" pitchFamily="34" charset="0"/>
              <a:buChar char="•"/>
            </a:pPr>
            <a:endParaRPr lang="de-DE" b="0" i="0">
              <a:solidFill>
                <a:srgbClr val="323335"/>
              </a:solidFill>
              <a:effectLst/>
              <a:latin typeface="Lato" panose="020F0502020204030203" pitchFamily="34" charset="0"/>
            </a:endParaRPr>
          </a:p>
        </p:txBody>
      </p:sp>
      <p:sp>
        <p:nvSpPr>
          <p:cNvPr id="4" name="Foliennummernplatzhalter 3"/>
          <p:cNvSpPr>
            <a:spLocks noGrp="1"/>
          </p:cNvSpPr>
          <p:nvPr>
            <p:ph type="sldNum" sz="quarter" idx="5"/>
          </p:nvPr>
        </p:nvSpPr>
        <p:spPr/>
        <p:txBody>
          <a:bodyPr/>
          <a:lstStyle/>
          <a:p>
            <a:fld id="{C8AD8FA4-15ED-446B-B315-C4228075E29E}" type="slidenum">
              <a:rPr lang="de-DE" smtClean="0"/>
              <a:t>5</a:t>
            </a:fld>
            <a:endParaRPr lang="de-DE"/>
          </a:p>
        </p:txBody>
      </p:sp>
    </p:spTree>
    <p:extLst>
      <p:ext uri="{BB962C8B-B14F-4D97-AF65-F5344CB8AC3E}">
        <p14:creationId xmlns:p14="http://schemas.microsoft.com/office/powerpoint/2010/main" val="2401114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Mögliche Fragen: </a:t>
            </a:r>
          </a:p>
          <a:p>
            <a:endParaRPr lang="de-DE"/>
          </a:p>
          <a:p>
            <a:r>
              <a:rPr lang="de-DE"/>
              <a:t>Mit wem würdest du gerne einen Tag lang tauschen?</a:t>
            </a:r>
          </a:p>
          <a:p>
            <a:r>
              <a:rPr lang="de-DE"/>
              <a:t>Was ist deine absolute Lieblingsspeise?</a:t>
            </a:r>
          </a:p>
          <a:p>
            <a:r>
              <a:rPr lang="de-DE"/>
              <a:t>Welche 3 Dinge nimmst du auf eine einsame Insel mit?</a:t>
            </a:r>
          </a:p>
          <a:p>
            <a:r>
              <a:rPr lang="de-DE"/>
              <a:t>Welche Superkraft hättest du gerne?</a:t>
            </a:r>
          </a:p>
          <a:p>
            <a:r>
              <a:rPr lang="de-DE"/>
              <a:t>Was war dein schönstes Erlebnis vergangene Woche?</a:t>
            </a:r>
          </a:p>
          <a:p>
            <a:r>
              <a:rPr lang="de-DE"/>
              <a:t>Welchen Berufswunsch hattest du als Kind?</a:t>
            </a:r>
          </a:p>
          <a:p>
            <a:r>
              <a:rPr lang="de-DE"/>
              <a:t>Angenommen dein Leben wäre ein Film: Wie lautet der Titel?</a:t>
            </a:r>
          </a:p>
          <a:p>
            <a:r>
              <a:rPr lang="de-DE"/>
              <a:t>Welchen Song singst du unter der Dusche?</a:t>
            </a:r>
          </a:p>
          <a:p>
            <a:r>
              <a:rPr lang="de-DE"/>
              <a:t>Was ist der schönste Ort, an dem du jemals warst?</a:t>
            </a:r>
          </a:p>
          <a:p>
            <a:r>
              <a:rPr lang="de-DE"/>
              <a:t>Was gibt dir am Ende eines anstrengenden Tages wieder Energie?</a:t>
            </a:r>
          </a:p>
          <a:p>
            <a:r>
              <a:rPr lang="de-DE"/>
              <a:t>In welcher Sportart würdest du bei den olympischen Spielen antreten?</a:t>
            </a:r>
          </a:p>
          <a:p>
            <a:r>
              <a:rPr lang="de-DE"/>
              <a:t>Stell dir vor du wärest Lehrer*in: Welches Fach unterrichtest du?</a:t>
            </a:r>
          </a:p>
          <a:p>
            <a:r>
              <a:rPr lang="de-DE"/>
              <a:t>Du bist Erfinder*in und hast ein Gerät erfunden um welches Problem der Menschheit zu lösen?</a:t>
            </a:r>
          </a:p>
          <a:p>
            <a:r>
              <a:rPr lang="de-DE"/>
              <a:t>Welches Tier wärest du am liebsten?</a:t>
            </a:r>
          </a:p>
          <a:p>
            <a:endParaRPr lang="de-AT"/>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6C4C79-F2B6-4204-8F71-CB69CD28BCD9}"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56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defRPr/>
            </a:pPr>
            <a:r>
              <a:rPr lang="de-DE" sz="1800">
                <a:effectLst/>
                <a:latin typeface="Oswald"/>
                <a:ea typeface="Times New Roman" panose="02020603050405020304" pitchFamily="18" charset="0"/>
                <a:cs typeface="Times New Roman" panose="02020603050405020304" pitchFamily="18" charset="0"/>
              </a:rPr>
              <a:t>Ich habe euch noch ein weiteres Beispiel mitgebracht.</a:t>
            </a:r>
            <a:r>
              <a:rPr lang="de-DE" sz="1800">
                <a:latin typeface="Oswald"/>
                <a:ea typeface="Times New Roman" panose="02020603050405020304" pitchFamily="18" charset="0"/>
                <a:cs typeface="Times New Roman" panose="02020603050405020304" pitchFamily="18" charset="0"/>
              </a:rPr>
              <a:t> </a:t>
            </a:r>
            <a:endParaRPr lang="de-DE" sz="1800">
              <a:effectLst/>
              <a:latin typeface="Oswald" panose="00000500000000000000" pitchFamily="2"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a:effectLst/>
              <a:latin typeface="Oswald" panose="00000500000000000000" pitchFamily="2" charset="0"/>
              <a:ea typeface="Times New Roman" panose="02020603050405020304" pitchFamily="18" charset="0"/>
              <a:cs typeface="Times New Roman" panose="02020603050405020304" pitchFamily="18" charset="0"/>
            </a:endParaRPr>
          </a:p>
          <a:p>
            <a:pPr>
              <a:defRPr/>
            </a:pPr>
            <a:r>
              <a:rPr lang="de-DE" sz="1800">
                <a:effectLst/>
                <a:latin typeface="Oswald"/>
                <a:ea typeface="Times New Roman" panose="02020603050405020304" pitchFamily="18" charset="0"/>
                <a:cs typeface="Times New Roman" panose="02020603050405020304" pitchFamily="18" charset="0"/>
              </a:rPr>
              <a:t>Hier findet man nach kurzem lesen heraus, dass es sich um Umsatzzahlen für das Jahr 2023 handelt.</a:t>
            </a:r>
            <a:r>
              <a:rPr lang="de-DE" sz="1800">
                <a:latin typeface="Oswald"/>
                <a:ea typeface="Times New Roman" panose="02020603050405020304" pitchFamily="18" charset="0"/>
                <a:cs typeface="Times New Roman" panose="02020603050405020304" pitchFamily="18" charset="0"/>
              </a:rPr>
              <a:t> </a:t>
            </a:r>
            <a:endParaRPr lang="de-DE" sz="1800">
              <a:effectLst/>
              <a:latin typeface="Oswald" panose="00000500000000000000" pitchFamily="2"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a:effectLst/>
              <a:latin typeface="Oswald" panose="00000500000000000000" pitchFamily="2" charset="0"/>
              <a:ea typeface="Times New Roman" panose="02020603050405020304" pitchFamily="18" charset="0"/>
              <a:cs typeface="Times New Roman" panose="02020603050405020304" pitchFamily="18" charset="0"/>
            </a:endParaRPr>
          </a:p>
          <a:p>
            <a:pPr>
              <a:defRPr/>
            </a:pPr>
            <a:r>
              <a:rPr lang="de-DE" sz="1800">
                <a:effectLst/>
                <a:latin typeface="Oswald"/>
                <a:ea typeface="Times New Roman" panose="02020603050405020304" pitchFamily="18" charset="0"/>
                <a:cs typeface="Times New Roman" panose="02020603050405020304" pitchFamily="18" charset="0"/>
              </a:rPr>
              <a:t>Aber, wer hat den meisten Umsatz gemacht? Wer den wenigsten. Bis man diese Information gefunden hat, mussten wir unseren Prozessor im Gehirn bereits ganz schön anstrengen.</a:t>
            </a:r>
            <a:r>
              <a:rPr lang="de-DE" sz="1800">
                <a:latin typeface="Oswald"/>
                <a:ea typeface="Times New Roman" panose="02020603050405020304" pitchFamily="18" charset="0"/>
                <a:cs typeface="Times New Roman" panose="02020603050405020304" pitchFamily="18" charset="0"/>
              </a:rPr>
              <a:t> </a:t>
            </a:r>
            <a:endParaRPr lang="de-DE" sz="1800">
              <a:effectLst/>
              <a:latin typeface="Oswald" panose="00000500000000000000" pitchFamily="2"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a:effectLst/>
                <a:latin typeface="Oswald"/>
                <a:ea typeface="Times New Roman" panose="02020603050405020304" pitchFamily="18" charset="0"/>
                <a:cs typeface="Times New Roman" panose="02020603050405020304" pitchFamily="18" charset="0"/>
              </a:rPr>
              <a:t>Jetzt sagt ihr mir wahrscheinlich, die Lösung ist eine Tabelle.</a:t>
            </a:r>
            <a:endParaRPr lang="de-DE" sz="1800">
              <a:effectLst/>
              <a:latin typeface="Oswald"/>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126C4C79-F2B6-4204-8F71-CB69CD28BCD9}" type="slidenum">
              <a:rPr lang="de-AT" smtClean="0"/>
              <a:t>7</a:t>
            </a:fld>
            <a:endParaRPr lang="de-AT"/>
          </a:p>
        </p:txBody>
      </p:sp>
    </p:spTree>
    <p:extLst>
      <p:ext uri="{BB962C8B-B14F-4D97-AF65-F5344CB8AC3E}">
        <p14:creationId xmlns:p14="http://schemas.microsoft.com/office/powerpoint/2010/main" val="3685165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Und das stimmt auch, dies ist bereits eine bessere da kompaktere Visualisierung der gleichen Informationen. </a:t>
            </a:r>
          </a:p>
          <a:p>
            <a:endParaRPr lang="de-DE"/>
          </a:p>
          <a:p>
            <a:pPr marL="0" algn="l" defTabSz="914400" rtl="0" eaLnBrk="1" latinLnBrk="0" hangingPunct="1"/>
            <a:r>
              <a:rPr lang="de-DE" sz="1200" kern="1200">
                <a:solidFill>
                  <a:schemeClr val="tx1"/>
                </a:solidFill>
                <a:latin typeface="+mn-lt"/>
                <a:ea typeface="+mn-ea"/>
                <a:cs typeface="+mn-cs"/>
              </a:rPr>
              <a:t>Aber, ich muss weiterhin den Vergleich im Kopf machen. Dies verbraucht wieder wertvolle Rechenleistung unseres Gehirns.</a:t>
            </a:r>
          </a:p>
        </p:txBody>
      </p:sp>
      <p:sp>
        <p:nvSpPr>
          <p:cNvPr id="4" name="Foliennummernplatzhalter 3"/>
          <p:cNvSpPr>
            <a:spLocks noGrp="1"/>
          </p:cNvSpPr>
          <p:nvPr>
            <p:ph type="sldNum" sz="quarter" idx="5"/>
          </p:nvPr>
        </p:nvSpPr>
        <p:spPr/>
        <p:txBody>
          <a:bodyPr/>
          <a:lstStyle/>
          <a:p>
            <a:fld id="{126C4C79-F2B6-4204-8F71-CB69CD28BCD9}" type="slidenum">
              <a:rPr lang="de-AT" smtClean="0"/>
              <a:t>8</a:t>
            </a:fld>
            <a:endParaRPr lang="de-AT"/>
          </a:p>
        </p:txBody>
      </p:sp>
    </p:spTree>
    <p:extLst>
      <p:ext uri="{BB962C8B-B14F-4D97-AF65-F5344CB8AC3E}">
        <p14:creationId xmlns:p14="http://schemas.microsoft.com/office/powerpoint/2010/main" val="213994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effectLst/>
                <a:latin typeface="+mn-lt"/>
                <a:ea typeface="Times New Roman" panose="02020603050405020304" pitchFamily="18" charset="0"/>
                <a:cs typeface="Times New Roman" panose="02020603050405020304" pitchFamily="18" charset="0"/>
              </a:rPr>
              <a:t>Noch besser, warum nicht visualisieren? Hier muss sich mein Hirn kaum anstrengen, um die nötigen Informationen zu erfassen.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effectLst/>
                <a:latin typeface="+mn-lt"/>
                <a:ea typeface="Times New Roman" panose="02020603050405020304" pitchFamily="18" charset="0"/>
                <a:cs typeface="Times New Roman" panose="02020603050405020304" pitchFamily="18" charset="0"/>
              </a:rPr>
              <a:t>Ich sehe stattdessen auf einen Blick: den meisten Umsatz haben die Buntstifte mit 211 gemacht.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effectLst/>
                <a:latin typeface="+mn-lt"/>
                <a:ea typeface="Times New Roman" panose="02020603050405020304" pitchFamily="18" charset="0"/>
                <a:cs typeface="Times New Roman" panose="02020603050405020304" pitchFamily="18" charset="0"/>
              </a:rPr>
              <a:t>Die Puppen besitzen den kürzesten Balken – auch auf einen kurzen Blick erkenntlich, gut ich muss englisch verstehen können – mit 94, den geringsten Umsatz erbracht.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effectLst/>
                <a:latin typeface="+mn-lt"/>
                <a:ea typeface="Times New Roman" panose="02020603050405020304" pitchFamily="18" charset="0"/>
                <a:cs typeface="Times New Roman" panose="02020603050405020304" pitchFamily="18" charset="0"/>
              </a:rPr>
              <a:t>Nichts anderes wollen wir durch eine gute Visualisierung erreichen.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effectLst/>
                <a:latin typeface="+mn-lt"/>
                <a:ea typeface="Times New Roman" panose="02020603050405020304" pitchFamily="18" charset="0"/>
                <a:cs typeface="Times New Roman" panose="02020603050405020304" pitchFamily="18" charset="0"/>
              </a:rPr>
              <a:t>Wir wollen uns vermittels eines schnellen Blicks, einen guten Überblick verschaffen können.</a:t>
            </a:r>
            <a:endParaRPr lang="de-DE" sz="120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effectLst/>
              <a:latin typeface="+mn-lt"/>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126C4C79-F2B6-4204-8F71-CB69CD28BCD9}" type="slidenum">
              <a:rPr lang="de-AT" smtClean="0"/>
              <a:t>9</a:t>
            </a:fld>
            <a:endParaRPr lang="de-AT"/>
          </a:p>
        </p:txBody>
      </p:sp>
    </p:spTree>
    <p:extLst>
      <p:ext uri="{BB962C8B-B14F-4D97-AF65-F5344CB8AC3E}">
        <p14:creationId xmlns:p14="http://schemas.microsoft.com/office/powerpoint/2010/main" val="820799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effectLst/>
                <a:latin typeface="+mn-lt"/>
                <a:ea typeface="Times New Roman" panose="02020603050405020304" pitchFamily="18" charset="0"/>
                <a:cs typeface="Times New Roman" panose="02020603050405020304" pitchFamily="18" charset="0"/>
              </a:rPr>
              <a:t>Kirsche auf dem Sahnehäubchen gefällig? Sortiert die Daten noch absteigend und erhaltet somit eine vorbildhafte Visualisierung. </a:t>
            </a:r>
            <a:endParaRPr lang="de-DE" sz="120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effectLst/>
              <a:latin typeface="+mn-lt"/>
              <a:ea typeface="Calibri" panose="020F050202020403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126C4C79-F2B6-4204-8F71-CB69CD28BCD9}" type="slidenum">
              <a:rPr lang="de-AT" smtClean="0"/>
              <a:t>10</a:t>
            </a:fld>
            <a:endParaRPr lang="de-AT"/>
          </a:p>
        </p:txBody>
      </p:sp>
    </p:spTree>
    <p:extLst>
      <p:ext uri="{BB962C8B-B14F-4D97-AF65-F5344CB8AC3E}">
        <p14:creationId xmlns:p14="http://schemas.microsoft.com/office/powerpoint/2010/main" val="66080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86E76-C5E0-4D63-B90F-E203ACF4530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CE33345-234B-4DB2-9073-1D424BA09B4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B1F9CE1-5C7C-400F-B25A-5DF21C9285E6}"/>
              </a:ext>
            </a:extLst>
          </p:cNvPr>
          <p:cNvSpPr>
            <a:spLocks noGrp="1"/>
          </p:cNvSpPr>
          <p:nvPr>
            <p:ph type="dt" sz="half" idx="10"/>
          </p:nvPr>
        </p:nvSpPr>
        <p:spPr/>
        <p:txBody>
          <a:bodyPr/>
          <a:lstStyle/>
          <a:p>
            <a:fld id="{3F8B27AE-4FAA-42DF-B75E-824040876CD3}" type="datetimeFigureOut">
              <a:rPr lang="de-DE" smtClean="0"/>
              <a:t>04.10.2024</a:t>
            </a:fld>
            <a:endParaRPr lang="de-DE"/>
          </a:p>
        </p:txBody>
      </p:sp>
      <p:sp>
        <p:nvSpPr>
          <p:cNvPr id="5" name="Fußzeilenplatzhalter 4">
            <a:extLst>
              <a:ext uri="{FF2B5EF4-FFF2-40B4-BE49-F238E27FC236}">
                <a16:creationId xmlns:a16="http://schemas.microsoft.com/office/drawing/2014/main" id="{0400A122-FEB1-41D7-832D-0008A27D04B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9D7E313-E778-4016-BA2D-FC72AFCE65EE}"/>
              </a:ext>
            </a:extLst>
          </p:cNvPr>
          <p:cNvSpPr>
            <a:spLocks noGrp="1"/>
          </p:cNvSpPr>
          <p:nvPr>
            <p:ph type="sldNum" sz="quarter" idx="12"/>
          </p:nvPr>
        </p:nvSpPr>
        <p:spPr/>
        <p:txBody>
          <a:bodyPr/>
          <a:lstStyle/>
          <a:p>
            <a:fld id="{4541FEFC-F464-46AC-ACF1-B556AB6024A7}" type="slidenum">
              <a:rPr lang="de-DE" smtClean="0"/>
              <a:t>‹#›</a:t>
            </a:fld>
            <a:endParaRPr lang="de-DE"/>
          </a:p>
        </p:txBody>
      </p:sp>
    </p:spTree>
    <p:extLst>
      <p:ext uri="{BB962C8B-B14F-4D97-AF65-F5344CB8AC3E}">
        <p14:creationId xmlns:p14="http://schemas.microsoft.com/office/powerpoint/2010/main" val="101692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033A03-D49F-47F2-AF17-71CFE8E556C4}"/>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423B530-7179-4EF5-AD82-FE64854966F5}"/>
              </a:ext>
            </a:extLst>
          </p:cNvPr>
          <p:cNvSpPr>
            <a:spLocks noGrp="1"/>
          </p:cNvSpPr>
          <p:nvPr>
            <p:ph type="dt" sz="half" idx="10"/>
          </p:nvPr>
        </p:nvSpPr>
        <p:spPr/>
        <p:txBody>
          <a:bodyPr/>
          <a:lstStyle/>
          <a:p>
            <a:fld id="{3F8B27AE-4FAA-42DF-B75E-824040876CD3}" type="datetimeFigureOut">
              <a:rPr lang="de-DE" smtClean="0"/>
              <a:t>04.10.2024</a:t>
            </a:fld>
            <a:endParaRPr lang="de-DE"/>
          </a:p>
        </p:txBody>
      </p:sp>
      <p:sp>
        <p:nvSpPr>
          <p:cNvPr id="4" name="Fußzeilenplatzhalter 3">
            <a:extLst>
              <a:ext uri="{FF2B5EF4-FFF2-40B4-BE49-F238E27FC236}">
                <a16:creationId xmlns:a16="http://schemas.microsoft.com/office/drawing/2014/main" id="{EB4AAD22-7328-40ED-B0E3-175B81FFCDE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334120ED-5108-4615-B06F-23858AB1B017}"/>
              </a:ext>
            </a:extLst>
          </p:cNvPr>
          <p:cNvSpPr>
            <a:spLocks noGrp="1"/>
          </p:cNvSpPr>
          <p:nvPr>
            <p:ph type="sldNum" sz="quarter" idx="12"/>
          </p:nvPr>
        </p:nvSpPr>
        <p:spPr/>
        <p:txBody>
          <a:bodyPr/>
          <a:lstStyle/>
          <a:p>
            <a:fld id="{4541FEFC-F464-46AC-ACF1-B556AB6024A7}" type="slidenum">
              <a:rPr lang="de-DE" smtClean="0"/>
              <a:t>‹#›</a:t>
            </a:fld>
            <a:endParaRPr lang="de-DE"/>
          </a:p>
        </p:txBody>
      </p:sp>
    </p:spTree>
    <p:extLst>
      <p:ext uri="{BB962C8B-B14F-4D97-AF65-F5344CB8AC3E}">
        <p14:creationId xmlns:p14="http://schemas.microsoft.com/office/powerpoint/2010/main" val="370636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92537F5-6111-4BCA-BE65-096D9D53F4D8}"/>
              </a:ext>
            </a:extLst>
          </p:cNvPr>
          <p:cNvSpPr>
            <a:spLocks noGrp="1"/>
          </p:cNvSpPr>
          <p:nvPr>
            <p:ph type="dt" sz="half" idx="10"/>
          </p:nvPr>
        </p:nvSpPr>
        <p:spPr/>
        <p:txBody>
          <a:bodyPr/>
          <a:lstStyle/>
          <a:p>
            <a:fld id="{3F8B27AE-4FAA-42DF-B75E-824040876CD3}" type="datetimeFigureOut">
              <a:rPr lang="de-DE" smtClean="0"/>
              <a:t>04.10.2024</a:t>
            </a:fld>
            <a:endParaRPr lang="de-DE"/>
          </a:p>
        </p:txBody>
      </p:sp>
      <p:sp>
        <p:nvSpPr>
          <p:cNvPr id="3" name="Fußzeilenplatzhalter 2">
            <a:extLst>
              <a:ext uri="{FF2B5EF4-FFF2-40B4-BE49-F238E27FC236}">
                <a16:creationId xmlns:a16="http://schemas.microsoft.com/office/drawing/2014/main" id="{5F8BB40B-97C1-4956-9D3B-C4FBDA94C1E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BA95F67-1E5B-44BF-AE81-85DD9D6702AB}"/>
              </a:ext>
            </a:extLst>
          </p:cNvPr>
          <p:cNvSpPr>
            <a:spLocks noGrp="1"/>
          </p:cNvSpPr>
          <p:nvPr>
            <p:ph type="sldNum" sz="quarter" idx="12"/>
          </p:nvPr>
        </p:nvSpPr>
        <p:spPr/>
        <p:txBody>
          <a:bodyPr/>
          <a:lstStyle/>
          <a:p>
            <a:fld id="{4541FEFC-F464-46AC-ACF1-B556AB6024A7}" type="slidenum">
              <a:rPr lang="de-DE" smtClean="0"/>
              <a:t>‹#›</a:t>
            </a:fld>
            <a:endParaRPr lang="de-DE"/>
          </a:p>
        </p:txBody>
      </p:sp>
    </p:spTree>
    <p:extLst>
      <p:ext uri="{BB962C8B-B14F-4D97-AF65-F5344CB8AC3E}">
        <p14:creationId xmlns:p14="http://schemas.microsoft.com/office/powerpoint/2010/main" val="383421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andard Layout">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81337" y="115889"/>
            <a:ext cx="9686082" cy="786936"/>
          </a:xfrm>
        </p:spPr>
        <p:txBody>
          <a:bodyPr anchor="ctr">
            <a:normAutofit/>
          </a:bodyPr>
          <a:lstStyle>
            <a:lvl1pPr algn="l">
              <a:defRPr sz="2000" cap="all" baseline="0">
                <a:latin typeface="Arial" panose="020B0604020202020204" pitchFamily="34" charset="0"/>
                <a:cs typeface="Arial" panose="020B0604020202020204" pitchFamily="34" charset="0"/>
              </a:defRPr>
            </a:lvl1pPr>
          </a:lstStyle>
          <a:p>
            <a:r>
              <a:rPr lang="de-DE"/>
              <a:t>Titel der Folie. Max. 2 Zeilen (Arial 20)</a:t>
            </a:r>
          </a:p>
        </p:txBody>
      </p:sp>
      <p:sp>
        <p:nvSpPr>
          <p:cNvPr id="6" name="Foliennummernplatzhalter 5"/>
          <p:cNvSpPr>
            <a:spLocks noGrp="1"/>
          </p:cNvSpPr>
          <p:nvPr>
            <p:ph type="sldNum" sz="quarter" idx="12"/>
          </p:nvPr>
        </p:nvSpPr>
        <p:spPr>
          <a:xfrm>
            <a:off x="9360060" y="6492875"/>
            <a:ext cx="2743200" cy="365125"/>
          </a:xfrm>
        </p:spPr>
        <p:txBody>
          <a:bodyPr/>
          <a:lstStyle>
            <a:lvl1pPr>
              <a:defRPr sz="1000">
                <a:latin typeface="Arial" panose="020B0604020202020204" pitchFamily="34" charset="0"/>
                <a:cs typeface="Arial" panose="020B0604020202020204" pitchFamily="34" charset="0"/>
              </a:defRPr>
            </a:lvl1pPr>
          </a:lstStyle>
          <a:p>
            <a:fld id="{FA5D6DD4-E4F1-4CEE-8C1B-60EC2A3A9ACE}" type="slidenum">
              <a:rPr lang="de-DE" smtClean="0"/>
              <a:pPr/>
              <a:t>‹#›</a:t>
            </a:fld>
            <a:endParaRPr lang="de-DE"/>
          </a:p>
        </p:txBody>
      </p:sp>
      <p:pic>
        <p:nvPicPr>
          <p:cNvPr id="4" name="Grafik 3">
            <a:extLst>
              <a:ext uri="{FF2B5EF4-FFF2-40B4-BE49-F238E27FC236}">
                <a16:creationId xmlns:a16="http://schemas.microsoft.com/office/drawing/2014/main" id="{817106E8-476A-3AFA-FCE4-C10D93D01D2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046690" y="109951"/>
            <a:ext cx="792873" cy="792873"/>
          </a:xfrm>
          <a:prstGeom prst="rect">
            <a:avLst/>
          </a:prstGeom>
        </p:spPr>
      </p:pic>
    </p:spTree>
    <p:extLst>
      <p:ext uri="{BB962C8B-B14F-4D97-AF65-F5344CB8AC3E}">
        <p14:creationId xmlns:p14="http://schemas.microsoft.com/office/powerpoint/2010/main" val="4171735286"/>
      </p:ext>
    </p:extLst>
  </p:cSld>
  <p:clrMapOvr>
    <a:masterClrMapping/>
  </p:clrMapOvr>
  <p:extLst>
    <p:ext uri="{DCECCB84-F9BA-43D5-87BE-67443E8EF086}">
      <p15:sldGuideLst xmlns:p15="http://schemas.microsoft.com/office/powerpoint/2012/main">
        <p15:guide id="1" orient="horz" pos="618">
          <p15:clr>
            <a:srgbClr val="FBAE40"/>
          </p15:clr>
        </p15:guide>
        <p15:guide id="2" orient="horz" pos="4088">
          <p15:clr>
            <a:srgbClr val="FBAE40"/>
          </p15:clr>
        </p15:guide>
        <p15:guide id="3" pos="109">
          <p15:clr>
            <a:srgbClr val="FBAE40"/>
          </p15:clr>
        </p15:guide>
        <p15:guide id="4" pos="7628">
          <p15:clr>
            <a:srgbClr val="FBAE40"/>
          </p15:clr>
        </p15:guide>
        <p15:guide id="5" pos="6221">
          <p15:clr>
            <a:srgbClr val="FBAE40"/>
          </p15:clr>
        </p15:guide>
        <p15:guide id="6" pos="63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Überschrift &amp; Le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E09B8-6DA3-654F-77D0-3D19D1E5E9A9}"/>
              </a:ext>
            </a:extLst>
          </p:cNvPr>
          <p:cNvSpPr>
            <a:spLocks noGrp="1"/>
          </p:cNvSpPr>
          <p:nvPr>
            <p:ph type="title"/>
          </p:nvPr>
        </p:nvSpPr>
        <p:spPr>
          <a:xfrm>
            <a:off x="336000" y="414868"/>
            <a:ext cx="11520000" cy="660400"/>
          </a:xfrm>
          <a:solidFill>
            <a:schemeClr val="bg1"/>
          </a:solidFill>
        </p:spPr>
        <p:txBody>
          <a:bodyPr>
            <a:normAutofit/>
          </a:bodyPr>
          <a:lstStyle>
            <a:lvl1pPr>
              <a:defRPr sz="3600"/>
            </a:lvl1pPr>
          </a:lstStyle>
          <a:p>
            <a:r>
              <a:rPr lang="de-DE"/>
              <a:t>Mastertitelformat bearbeiten</a:t>
            </a:r>
            <a:endParaRPr lang="de-AT"/>
          </a:p>
        </p:txBody>
      </p:sp>
    </p:spTree>
    <p:extLst>
      <p:ext uri="{BB962C8B-B14F-4D97-AF65-F5344CB8AC3E}">
        <p14:creationId xmlns:p14="http://schemas.microsoft.com/office/powerpoint/2010/main" val="3741283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Überschrift &amp; Text klein">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CCA05DBB-200C-2BC5-B1AB-AD2F426B7FAE}"/>
              </a:ext>
            </a:extLst>
          </p:cNvPr>
          <p:cNvSpPr>
            <a:spLocks noGrp="1"/>
          </p:cNvSpPr>
          <p:nvPr>
            <p:ph type="title"/>
          </p:nvPr>
        </p:nvSpPr>
        <p:spPr>
          <a:xfrm>
            <a:off x="336000" y="414868"/>
            <a:ext cx="11520000" cy="660400"/>
          </a:xfrm>
          <a:solidFill>
            <a:schemeClr val="bg1"/>
          </a:solidFill>
        </p:spPr>
        <p:txBody>
          <a:bodyPr>
            <a:normAutofit/>
          </a:bodyPr>
          <a:lstStyle>
            <a:lvl1pPr>
              <a:defRPr sz="3600"/>
            </a:lvl1pPr>
          </a:lstStyle>
          <a:p>
            <a:r>
              <a:rPr lang="de-DE"/>
              <a:t>Mastertitelformat bearbeiten</a:t>
            </a:r>
            <a:endParaRPr lang="de-AT"/>
          </a:p>
        </p:txBody>
      </p:sp>
      <p:sp>
        <p:nvSpPr>
          <p:cNvPr id="3" name="Textplatzhalter 2">
            <a:extLst>
              <a:ext uri="{FF2B5EF4-FFF2-40B4-BE49-F238E27FC236}">
                <a16:creationId xmlns:a16="http://schemas.microsoft.com/office/drawing/2014/main" id="{EAE0FF6E-42AC-AACE-17E0-83D91D076BA9}"/>
              </a:ext>
            </a:extLst>
          </p:cNvPr>
          <p:cNvSpPr>
            <a:spLocks noGrp="1"/>
          </p:cNvSpPr>
          <p:nvPr>
            <p:ph type="body" sz="quarter" idx="12"/>
          </p:nvPr>
        </p:nvSpPr>
        <p:spPr>
          <a:xfrm>
            <a:off x="313265" y="1270799"/>
            <a:ext cx="11260667" cy="1849771"/>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de-DE"/>
              <a:t>Mastertextformat bearbeiten</a:t>
            </a:r>
            <a:endParaRPr lang="de-AT"/>
          </a:p>
        </p:txBody>
      </p:sp>
    </p:spTree>
    <p:extLst>
      <p:ext uri="{BB962C8B-B14F-4D97-AF65-F5344CB8AC3E}">
        <p14:creationId xmlns:p14="http://schemas.microsoft.com/office/powerpoint/2010/main" val="40577304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C68E2FB-58F3-4FF7-965A-06C370FCF2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11F72C8-3B0B-4D97-8234-24EEBE5C1C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B3F2160-A8A2-4579-AC88-B7585B330D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B27AE-4FAA-42DF-B75E-824040876CD3}" type="datetimeFigureOut">
              <a:rPr lang="de-DE" smtClean="0"/>
              <a:t>04.10.2024</a:t>
            </a:fld>
            <a:endParaRPr lang="de-DE"/>
          </a:p>
        </p:txBody>
      </p:sp>
      <p:sp>
        <p:nvSpPr>
          <p:cNvPr id="5" name="Fußzeilenplatzhalter 4">
            <a:extLst>
              <a:ext uri="{FF2B5EF4-FFF2-40B4-BE49-F238E27FC236}">
                <a16:creationId xmlns:a16="http://schemas.microsoft.com/office/drawing/2014/main" id="{86625960-2619-40A6-B545-ED299FF682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8AEDA7D8-797D-4C44-9D56-20E72A6D1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1FEFC-F464-46AC-ACF1-B556AB6024A7}" type="slidenum">
              <a:rPr lang="de-DE" smtClean="0"/>
              <a:t>‹#›</a:t>
            </a:fld>
            <a:endParaRPr lang="de-DE"/>
          </a:p>
        </p:txBody>
      </p:sp>
    </p:spTree>
    <p:extLst>
      <p:ext uri="{BB962C8B-B14F-4D97-AF65-F5344CB8AC3E}">
        <p14:creationId xmlns:p14="http://schemas.microsoft.com/office/powerpoint/2010/main" val="627647214"/>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2" r:id="rId3"/>
    <p:sldLayoutId id="2147483721" r:id="rId4"/>
    <p:sldLayoutId id="2147483722" r:id="rId5"/>
    <p:sldLayoutId id="214748372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chart" Target="../charts/chart8.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9711f705-8c52-428a-b7d3-0e4242c8ca23/ReportSectionbf437e003621570bb9c0"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pp.powerbi.com/groups/me/reports/9711f705-8c52-428a-b7d3-0e4242c8ca23/ReportSectionbf437e003621570bb9c0" TargetMode="Externa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hyperlink" Target="https://app.powerbi.com/groups/me/reports/9711f705-8c52-428a-b7d3-0e4242c8ca23/ReportSectionbf437e003621570bb9c0"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2.jpe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hyperlink" Target="https://app.powerbi.com/groups/me/reports/9711f705-8c52-428a-b7d3-0e4242c8ca23/ReportSectionbf437e003621570bb9c0"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pp.powerbi.com/groups/me/reports/9711f705-8c52-428a-b7d3-0e4242c8ca23/ReportSectionbf437e003621570bb9c0" TargetMode="Externa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hyperlink" Target="https://app.powerbi.com/groups/me/reports/9711f705-8c52-428a-b7d3-0e4242c8ca23/ReportSectionbf437e003621570bb9c0"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2.jpe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app.powerbi.com/groups/me/reports/9711f705-8c52-428a-b7d3-0e4242c8ca23/ReportSectionbf437e003621570bb9c0"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pp.powerbi.com/groups/me/reports/9711f705-8c52-428a-b7d3-0e4242c8ca23/ReportSectionbf437e003621570bb9c0" TargetMode="Externa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hyperlink" Target="https://app.powerbi.com/groups/me/reports/9711f705-8c52-428a-b7d3-0e4242c8ca23/ReportSectionbf437e003621570bb9c0"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2.jpe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23.svg"/><Relationship Id="rId5" Type="http://schemas.openxmlformats.org/officeDocument/2006/relationships/diagramQuickStyle" Target="../diagrams/quickStyle1.xml"/><Relationship Id="rId10" Type="http://schemas.openxmlformats.org/officeDocument/2006/relationships/image" Target="../media/image22.png"/><Relationship Id="rId4" Type="http://schemas.openxmlformats.org/officeDocument/2006/relationships/diagramLayout" Target="../diagrams/layout1.xml"/><Relationship Id="rId9" Type="http://schemas.openxmlformats.org/officeDocument/2006/relationships/image" Target="../media/image2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9EB4617F-3483-BBC6-F7EC-900170AE7AD0}"/>
              </a:ext>
            </a:extLst>
          </p:cNvPr>
          <p:cNvPicPr>
            <a:picLocks noChangeAspect="1"/>
          </p:cNvPicPr>
          <p:nvPr/>
        </p:nvPicPr>
        <p:blipFill rotWithShape="1">
          <a:blip r:embed="rId2">
            <a:extLst>
              <a:ext uri="{28A0092B-C50C-407E-A947-70E740481C1C}">
                <a14:useLocalDpi xmlns:a14="http://schemas.microsoft.com/office/drawing/2010/main" val="0"/>
              </a:ext>
            </a:extLst>
          </a:blip>
          <a:srcRect l="26328" r="25938"/>
          <a:stretch/>
        </p:blipFill>
        <p:spPr>
          <a:xfrm>
            <a:off x="3186112" y="1905000"/>
            <a:ext cx="5819776" cy="3048000"/>
          </a:xfrm>
          <a:prstGeom prst="rect">
            <a:avLst/>
          </a:prstGeom>
        </p:spPr>
      </p:pic>
    </p:spTree>
    <p:extLst>
      <p:ext uri="{BB962C8B-B14F-4D97-AF65-F5344CB8AC3E}">
        <p14:creationId xmlns:p14="http://schemas.microsoft.com/office/powerpoint/2010/main" val="31154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DF5343-0A7D-8710-6371-2739B732BAE9}"/>
              </a:ext>
            </a:extLst>
          </p:cNvPr>
          <p:cNvSpPr>
            <a:spLocks noGrp="1"/>
          </p:cNvSpPr>
          <p:nvPr>
            <p:ph type="title"/>
          </p:nvPr>
        </p:nvSpPr>
        <p:spPr/>
        <p:txBody>
          <a:bodyPr/>
          <a:lstStyle/>
          <a:p>
            <a:r>
              <a:rPr lang="de-DE"/>
              <a:t>Erfassen der wesentlichen Informationen</a:t>
            </a:r>
            <a:endParaRPr lang="de-AT"/>
          </a:p>
        </p:txBody>
      </p:sp>
      <p:graphicFrame>
        <p:nvGraphicFramePr>
          <p:cNvPr id="6" name="Diagramm 5">
            <a:extLst>
              <a:ext uri="{FF2B5EF4-FFF2-40B4-BE49-F238E27FC236}">
                <a16:creationId xmlns:a16="http://schemas.microsoft.com/office/drawing/2014/main" id="{AF786F50-232A-DE84-ADAD-7920E23C3EEA}"/>
              </a:ext>
            </a:extLst>
          </p:cNvPr>
          <p:cNvGraphicFramePr/>
          <p:nvPr>
            <p:extLst>
              <p:ext uri="{D42A27DB-BD31-4B8C-83A1-F6EECF244321}">
                <p14:modId xmlns:p14="http://schemas.microsoft.com/office/powerpoint/2010/main" val="2499802824"/>
              </p:ext>
            </p:extLst>
          </p:nvPr>
        </p:nvGraphicFramePr>
        <p:xfrm>
          <a:off x="514350" y="1852793"/>
          <a:ext cx="4328160" cy="31524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m 7">
            <a:extLst>
              <a:ext uri="{FF2B5EF4-FFF2-40B4-BE49-F238E27FC236}">
                <a16:creationId xmlns:a16="http://schemas.microsoft.com/office/drawing/2014/main" id="{FF59636F-DD79-95BC-CB99-CE1DB5135DF4}"/>
              </a:ext>
            </a:extLst>
          </p:cNvPr>
          <p:cNvGraphicFramePr/>
          <p:nvPr>
            <p:extLst>
              <p:ext uri="{D42A27DB-BD31-4B8C-83A1-F6EECF244321}">
                <p14:modId xmlns:p14="http://schemas.microsoft.com/office/powerpoint/2010/main" val="2072889338"/>
              </p:ext>
            </p:extLst>
          </p:nvPr>
        </p:nvGraphicFramePr>
        <p:xfrm>
          <a:off x="7349492" y="1852793"/>
          <a:ext cx="4328160" cy="3152413"/>
        </p:xfrm>
        <a:graphic>
          <a:graphicData uri="http://schemas.openxmlformats.org/drawingml/2006/chart">
            <c:chart xmlns:c="http://schemas.openxmlformats.org/drawingml/2006/chart" xmlns:r="http://schemas.openxmlformats.org/officeDocument/2006/relationships" r:id="rId4"/>
          </a:graphicData>
        </a:graphic>
      </p:graphicFrame>
      <p:sp>
        <p:nvSpPr>
          <p:cNvPr id="9" name="Pfeil: nach rechts 8">
            <a:extLst>
              <a:ext uri="{FF2B5EF4-FFF2-40B4-BE49-F238E27FC236}">
                <a16:creationId xmlns:a16="http://schemas.microsoft.com/office/drawing/2014/main" id="{3F52005E-2145-CE06-E0E6-C4BFCB3D4DD5}"/>
              </a:ext>
            </a:extLst>
          </p:cNvPr>
          <p:cNvSpPr/>
          <p:nvPr/>
        </p:nvSpPr>
        <p:spPr>
          <a:xfrm>
            <a:off x="5548313" y="3143250"/>
            <a:ext cx="1095375" cy="2857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0837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5815-50CB-3BE9-6863-0263E4EF8AB6}"/>
              </a:ext>
            </a:extLst>
          </p:cNvPr>
          <p:cNvSpPr>
            <a:spLocks noGrp="1"/>
          </p:cNvSpPr>
          <p:nvPr>
            <p:ph type="title"/>
          </p:nvPr>
        </p:nvSpPr>
        <p:spPr/>
        <p:txBody>
          <a:bodyPr/>
          <a:lstStyle/>
          <a:p>
            <a:r>
              <a:rPr lang="de-DE"/>
              <a:t>Visual Business Analytics Modell</a:t>
            </a:r>
            <a:endParaRPr lang="de-AT"/>
          </a:p>
        </p:txBody>
      </p:sp>
      <p:grpSp>
        <p:nvGrpSpPr>
          <p:cNvPr id="7" name="Gruppieren 6">
            <a:extLst>
              <a:ext uri="{FF2B5EF4-FFF2-40B4-BE49-F238E27FC236}">
                <a16:creationId xmlns:a16="http://schemas.microsoft.com/office/drawing/2014/main" id="{1DC14C78-B67E-866A-6860-F3936B27EA50}"/>
              </a:ext>
            </a:extLst>
          </p:cNvPr>
          <p:cNvGrpSpPr/>
          <p:nvPr/>
        </p:nvGrpSpPr>
        <p:grpSpPr>
          <a:xfrm>
            <a:off x="336000" y="1532166"/>
            <a:ext cx="1393208" cy="1393208"/>
            <a:chOff x="6727307" y="1791358"/>
            <a:chExt cx="4297680" cy="4297680"/>
          </a:xfrm>
        </p:grpSpPr>
        <p:sp>
          <p:nvSpPr>
            <p:cNvPr id="8" name="Ellipse 7">
              <a:extLst>
                <a:ext uri="{FF2B5EF4-FFF2-40B4-BE49-F238E27FC236}">
                  <a16:creationId xmlns:a16="http://schemas.microsoft.com/office/drawing/2014/main" id="{B2B0821D-8AF4-E96C-B717-55DDADE8DFD9}"/>
                </a:ext>
              </a:extLst>
            </p:cNvPr>
            <p:cNvSpPr/>
            <p:nvPr/>
          </p:nvSpPr>
          <p:spPr>
            <a:xfrm>
              <a:off x="6727307" y="1791358"/>
              <a:ext cx="4297680" cy="42976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9" name="Gruppieren 8">
              <a:extLst>
                <a:ext uri="{FF2B5EF4-FFF2-40B4-BE49-F238E27FC236}">
                  <a16:creationId xmlns:a16="http://schemas.microsoft.com/office/drawing/2014/main" id="{31ED507F-8C9A-5EF5-0F3C-BDC97B69ABC5}"/>
                </a:ext>
              </a:extLst>
            </p:cNvPr>
            <p:cNvGrpSpPr/>
            <p:nvPr/>
          </p:nvGrpSpPr>
          <p:grpSpPr>
            <a:xfrm>
              <a:off x="7465086" y="2777317"/>
              <a:ext cx="2822122" cy="2325763"/>
              <a:chOff x="7809856" y="2970570"/>
              <a:chExt cx="1741468" cy="1435176"/>
            </a:xfrm>
          </p:grpSpPr>
          <p:sp>
            <p:nvSpPr>
              <p:cNvPr id="10" name="Rechteck 9">
                <a:extLst>
                  <a:ext uri="{FF2B5EF4-FFF2-40B4-BE49-F238E27FC236}">
                    <a16:creationId xmlns:a16="http://schemas.microsoft.com/office/drawing/2014/main" id="{DBF5E60D-BFA5-8FA1-6B63-777C33495E4C}"/>
                  </a:ext>
                </a:extLst>
              </p:cNvPr>
              <p:cNvSpPr/>
              <p:nvPr/>
            </p:nvSpPr>
            <p:spPr>
              <a:xfrm>
                <a:off x="7809856" y="3879075"/>
                <a:ext cx="361248" cy="33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C8E54384-C1F6-F647-677E-AB1A8A169A13}"/>
                  </a:ext>
                </a:extLst>
              </p:cNvPr>
              <p:cNvSpPr/>
              <p:nvPr/>
            </p:nvSpPr>
            <p:spPr>
              <a:xfrm>
                <a:off x="8268006" y="3557847"/>
                <a:ext cx="361248" cy="66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1CF0C949-DF37-5236-4136-5FAC6A8CDCEB}"/>
                  </a:ext>
                </a:extLst>
              </p:cNvPr>
              <p:cNvSpPr/>
              <p:nvPr/>
            </p:nvSpPr>
            <p:spPr>
              <a:xfrm>
                <a:off x="8726156" y="3328173"/>
                <a:ext cx="361248" cy="89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Rechteck 12">
                <a:extLst>
                  <a:ext uri="{FF2B5EF4-FFF2-40B4-BE49-F238E27FC236}">
                    <a16:creationId xmlns:a16="http://schemas.microsoft.com/office/drawing/2014/main" id="{8E4BFAFA-D765-4219-7F3F-446E22814265}"/>
                  </a:ext>
                </a:extLst>
              </p:cNvPr>
              <p:cNvSpPr/>
              <p:nvPr/>
            </p:nvSpPr>
            <p:spPr>
              <a:xfrm>
                <a:off x="9184306" y="2970570"/>
                <a:ext cx="361248" cy="1247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689F94D4-0756-4E74-81E8-123ED655BF48}"/>
                  </a:ext>
                </a:extLst>
              </p:cNvPr>
              <p:cNvSpPr/>
              <p:nvPr/>
            </p:nvSpPr>
            <p:spPr>
              <a:xfrm>
                <a:off x="7809856" y="4289367"/>
                <a:ext cx="1741468" cy="116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grpSp>
        <p:nvGrpSpPr>
          <p:cNvPr id="15" name="Gruppieren 14">
            <a:extLst>
              <a:ext uri="{FF2B5EF4-FFF2-40B4-BE49-F238E27FC236}">
                <a16:creationId xmlns:a16="http://schemas.microsoft.com/office/drawing/2014/main" id="{B16C6DEA-7E1A-F328-55CA-9F5688E10FF6}"/>
              </a:ext>
            </a:extLst>
          </p:cNvPr>
          <p:cNvGrpSpPr/>
          <p:nvPr/>
        </p:nvGrpSpPr>
        <p:grpSpPr>
          <a:xfrm>
            <a:off x="3216213" y="2972078"/>
            <a:ext cx="1393208" cy="1393208"/>
            <a:chOff x="6727307" y="1791358"/>
            <a:chExt cx="4297680" cy="4297680"/>
          </a:xfrm>
        </p:grpSpPr>
        <p:sp>
          <p:nvSpPr>
            <p:cNvPr id="16" name="Ellipse 15">
              <a:extLst>
                <a:ext uri="{FF2B5EF4-FFF2-40B4-BE49-F238E27FC236}">
                  <a16:creationId xmlns:a16="http://schemas.microsoft.com/office/drawing/2014/main" id="{B38F2F65-6F7B-2605-06BF-6583CEC7DD3B}"/>
                </a:ext>
              </a:extLst>
            </p:cNvPr>
            <p:cNvSpPr/>
            <p:nvPr/>
          </p:nvSpPr>
          <p:spPr>
            <a:xfrm>
              <a:off x="6727307" y="1791358"/>
              <a:ext cx="4297680" cy="42976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17" name="Gruppieren 16">
              <a:extLst>
                <a:ext uri="{FF2B5EF4-FFF2-40B4-BE49-F238E27FC236}">
                  <a16:creationId xmlns:a16="http://schemas.microsoft.com/office/drawing/2014/main" id="{BB1B4F26-8FFC-83E2-18E5-37A4F934D323}"/>
                </a:ext>
              </a:extLst>
            </p:cNvPr>
            <p:cNvGrpSpPr/>
            <p:nvPr/>
          </p:nvGrpSpPr>
          <p:grpSpPr>
            <a:xfrm>
              <a:off x="7506393" y="2734887"/>
              <a:ext cx="2734887" cy="2656263"/>
              <a:chOff x="7506393" y="2734887"/>
              <a:chExt cx="2734887" cy="2656263"/>
            </a:xfrm>
          </p:grpSpPr>
          <p:sp>
            <p:nvSpPr>
              <p:cNvPr id="18" name="Freihandform: Form 17">
                <a:extLst>
                  <a:ext uri="{FF2B5EF4-FFF2-40B4-BE49-F238E27FC236}">
                    <a16:creationId xmlns:a16="http://schemas.microsoft.com/office/drawing/2014/main" id="{85E164B6-CB44-8F22-2A61-747905311399}"/>
                  </a:ext>
                </a:extLst>
              </p:cNvPr>
              <p:cNvSpPr/>
              <p:nvPr/>
            </p:nvSpPr>
            <p:spPr>
              <a:xfrm>
                <a:off x="7506393" y="2734887"/>
                <a:ext cx="2734887" cy="1895302"/>
              </a:xfrm>
              <a:custGeom>
                <a:avLst/>
                <a:gdLst>
                  <a:gd name="connsiteX0" fmla="*/ 305504 w 2734887"/>
                  <a:gd name="connsiteY0" fmla="*/ 95562 h 1895302"/>
                  <a:gd name="connsiteX1" fmla="*/ 60961 w 2734887"/>
                  <a:gd name="connsiteY1" fmla="*/ 340105 h 1895302"/>
                  <a:gd name="connsiteX2" fmla="*/ 60961 w 2734887"/>
                  <a:gd name="connsiteY2" fmla="*/ 1318250 h 1895302"/>
                  <a:gd name="connsiteX3" fmla="*/ 305504 w 2734887"/>
                  <a:gd name="connsiteY3" fmla="*/ 1562793 h 1895302"/>
                  <a:gd name="connsiteX4" fmla="*/ 2415530 w 2734887"/>
                  <a:gd name="connsiteY4" fmla="*/ 1562793 h 1895302"/>
                  <a:gd name="connsiteX5" fmla="*/ 2660073 w 2734887"/>
                  <a:gd name="connsiteY5" fmla="*/ 1318250 h 1895302"/>
                  <a:gd name="connsiteX6" fmla="*/ 2660073 w 2734887"/>
                  <a:gd name="connsiteY6" fmla="*/ 340105 h 1895302"/>
                  <a:gd name="connsiteX7" fmla="*/ 2415530 w 2734887"/>
                  <a:gd name="connsiteY7" fmla="*/ 95562 h 1895302"/>
                  <a:gd name="connsiteX8" fmla="*/ 315890 w 2734887"/>
                  <a:gd name="connsiteY8" fmla="*/ 0 h 1895302"/>
                  <a:gd name="connsiteX9" fmla="*/ 2418997 w 2734887"/>
                  <a:gd name="connsiteY9" fmla="*/ 0 h 1895302"/>
                  <a:gd name="connsiteX10" fmla="*/ 2734887 w 2734887"/>
                  <a:gd name="connsiteY10" fmla="*/ 315890 h 1895302"/>
                  <a:gd name="connsiteX11" fmla="*/ 2734887 w 2734887"/>
                  <a:gd name="connsiteY11" fmla="*/ 1579412 h 1895302"/>
                  <a:gd name="connsiteX12" fmla="*/ 2418997 w 2734887"/>
                  <a:gd name="connsiteY12" fmla="*/ 1895302 h 1895302"/>
                  <a:gd name="connsiteX13" fmla="*/ 315890 w 2734887"/>
                  <a:gd name="connsiteY13" fmla="*/ 1895302 h 1895302"/>
                  <a:gd name="connsiteX14" fmla="*/ 0 w 2734887"/>
                  <a:gd name="connsiteY14" fmla="*/ 1579412 h 1895302"/>
                  <a:gd name="connsiteX15" fmla="*/ 0 w 2734887"/>
                  <a:gd name="connsiteY15" fmla="*/ 315890 h 1895302"/>
                  <a:gd name="connsiteX16" fmla="*/ 315890 w 2734887"/>
                  <a:gd name="connsiteY16" fmla="*/ 0 h 189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4887" h="1895302">
                    <a:moveTo>
                      <a:pt x="305504" y="95562"/>
                    </a:moveTo>
                    <a:cubicBezTo>
                      <a:pt x="170447" y="95562"/>
                      <a:pt x="60961" y="205048"/>
                      <a:pt x="60961" y="340105"/>
                    </a:cubicBezTo>
                    <a:lnTo>
                      <a:pt x="60961" y="1318250"/>
                    </a:lnTo>
                    <a:cubicBezTo>
                      <a:pt x="60961" y="1453307"/>
                      <a:pt x="170447" y="1562793"/>
                      <a:pt x="305504" y="1562793"/>
                    </a:cubicBezTo>
                    <a:lnTo>
                      <a:pt x="2415530" y="1562793"/>
                    </a:lnTo>
                    <a:cubicBezTo>
                      <a:pt x="2550587" y="1562793"/>
                      <a:pt x="2660073" y="1453307"/>
                      <a:pt x="2660073" y="1318250"/>
                    </a:cubicBezTo>
                    <a:lnTo>
                      <a:pt x="2660073" y="340105"/>
                    </a:lnTo>
                    <a:cubicBezTo>
                      <a:pt x="2660073" y="205048"/>
                      <a:pt x="2550587" y="95562"/>
                      <a:pt x="2415530" y="95562"/>
                    </a:cubicBezTo>
                    <a:close/>
                    <a:moveTo>
                      <a:pt x="315890" y="0"/>
                    </a:moveTo>
                    <a:lnTo>
                      <a:pt x="2418997" y="0"/>
                    </a:lnTo>
                    <a:cubicBezTo>
                      <a:pt x="2593458" y="0"/>
                      <a:pt x="2734887" y="141429"/>
                      <a:pt x="2734887" y="315890"/>
                    </a:cubicBezTo>
                    <a:lnTo>
                      <a:pt x="2734887" y="1579412"/>
                    </a:lnTo>
                    <a:cubicBezTo>
                      <a:pt x="2734887" y="1753873"/>
                      <a:pt x="2593458" y="1895302"/>
                      <a:pt x="2418997" y="1895302"/>
                    </a:cubicBezTo>
                    <a:lnTo>
                      <a:pt x="315890" y="1895302"/>
                    </a:lnTo>
                    <a:cubicBezTo>
                      <a:pt x="141429" y="1895302"/>
                      <a:pt x="0" y="1753873"/>
                      <a:pt x="0" y="1579412"/>
                    </a:cubicBezTo>
                    <a:lnTo>
                      <a:pt x="0" y="315890"/>
                    </a:lnTo>
                    <a:cubicBezTo>
                      <a:pt x="0" y="141429"/>
                      <a:pt x="141429" y="0"/>
                      <a:pt x="3158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AT"/>
              </a:p>
            </p:txBody>
          </p:sp>
          <p:grpSp>
            <p:nvGrpSpPr>
              <p:cNvPr id="19" name="Gruppieren 18">
                <a:extLst>
                  <a:ext uri="{FF2B5EF4-FFF2-40B4-BE49-F238E27FC236}">
                    <a16:creationId xmlns:a16="http://schemas.microsoft.com/office/drawing/2014/main" id="{1C8A94F6-5C05-BEF0-DDCC-EED5960977D9}"/>
                  </a:ext>
                </a:extLst>
              </p:cNvPr>
              <p:cNvGrpSpPr/>
              <p:nvPr/>
            </p:nvGrpSpPr>
            <p:grpSpPr>
              <a:xfrm>
                <a:off x="7859876" y="3208713"/>
                <a:ext cx="2027920" cy="980902"/>
                <a:chOff x="7841749" y="3208713"/>
                <a:chExt cx="2027920" cy="980902"/>
              </a:xfrm>
            </p:grpSpPr>
            <p:cxnSp>
              <p:nvCxnSpPr>
                <p:cNvPr id="23" name="Gerader Verbinder 22">
                  <a:extLst>
                    <a:ext uri="{FF2B5EF4-FFF2-40B4-BE49-F238E27FC236}">
                      <a16:creationId xmlns:a16="http://schemas.microsoft.com/office/drawing/2014/main" id="{B9E97DDC-C978-6BF4-FFCB-92C6BB6406C1}"/>
                    </a:ext>
                  </a:extLst>
                </p:cNvPr>
                <p:cNvCxnSpPr>
                  <a:cxnSpLocks/>
                </p:cNvCxnSpPr>
                <p:nvPr/>
              </p:nvCxnSpPr>
              <p:spPr>
                <a:xfrm flipV="1">
                  <a:off x="7841749" y="3549534"/>
                  <a:ext cx="513443" cy="640081"/>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024A21DF-4F3B-64E5-264D-7FFE8F791749}"/>
                    </a:ext>
                  </a:extLst>
                </p:cNvPr>
                <p:cNvCxnSpPr>
                  <a:cxnSpLocks/>
                </p:cNvCxnSpPr>
                <p:nvPr/>
              </p:nvCxnSpPr>
              <p:spPr>
                <a:xfrm flipV="1">
                  <a:off x="8749453" y="3524250"/>
                  <a:ext cx="290560" cy="41182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7841D1C3-C1DF-5C92-8E6F-8A1AA291E244}"/>
                    </a:ext>
                  </a:extLst>
                </p:cNvPr>
                <p:cNvCxnSpPr>
                  <a:cxnSpLocks/>
                </p:cNvCxnSpPr>
                <p:nvPr/>
              </p:nvCxnSpPr>
              <p:spPr>
                <a:xfrm flipV="1">
                  <a:off x="9303073" y="3208713"/>
                  <a:ext cx="566596" cy="681643"/>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007BB44-3A67-1E06-B9F7-8EA28879D425}"/>
                    </a:ext>
                  </a:extLst>
                </p:cNvPr>
                <p:cNvCxnSpPr>
                  <a:cxnSpLocks/>
                </p:cNvCxnSpPr>
                <p:nvPr/>
              </p:nvCxnSpPr>
              <p:spPr>
                <a:xfrm>
                  <a:off x="9040013" y="3524250"/>
                  <a:ext cx="263060" cy="36610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2FBF90C8-A4B5-9B9C-D208-D9B43FA7510F}"/>
                    </a:ext>
                  </a:extLst>
                </p:cNvPr>
                <p:cNvCxnSpPr>
                  <a:cxnSpLocks/>
                </p:cNvCxnSpPr>
                <p:nvPr/>
              </p:nvCxnSpPr>
              <p:spPr>
                <a:xfrm>
                  <a:off x="8362503" y="3549534"/>
                  <a:ext cx="386950" cy="386542"/>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FEBDC644-8F25-0C06-7EE2-2508AF899979}"/>
                  </a:ext>
                </a:extLst>
              </p:cNvPr>
              <p:cNvSpPr/>
              <p:nvPr/>
            </p:nvSpPr>
            <p:spPr>
              <a:xfrm>
                <a:off x="8680361" y="4533900"/>
                <a:ext cx="386950" cy="5397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1" name="Rechteck: abgerundete Ecken 20">
                <a:extLst>
                  <a:ext uri="{FF2B5EF4-FFF2-40B4-BE49-F238E27FC236}">
                    <a16:creationId xmlns:a16="http://schemas.microsoft.com/office/drawing/2014/main" id="{9D34691D-0861-A5AC-26F6-0F2B0CE92487}"/>
                  </a:ext>
                </a:extLst>
              </p:cNvPr>
              <p:cNvSpPr/>
              <p:nvPr/>
            </p:nvSpPr>
            <p:spPr>
              <a:xfrm>
                <a:off x="8389072" y="5073650"/>
                <a:ext cx="969528" cy="31750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22" name="Gerader Verbinder 21">
                <a:extLst>
                  <a:ext uri="{FF2B5EF4-FFF2-40B4-BE49-F238E27FC236}">
                    <a16:creationId xmlns:a16="http://schemas.microsoft.com/office/drawing/2014/main" id="{9987F141-492E-8E5C-C46D-A20638739C98}"/>
                  </a:ext>
                </a:extLst>
              </p:cNvPr>
              <p:cNvCxnSpPr>
                <a:cxnSpLocks/>
                <a:stCxn id="21" idx="1"/>
                <a:endCxn id="21" idx="3"/>
              </p:cNvCxnSpPr>
              <p:nvPr/>
            </p:nvCxnSpPr>
            <p:spPr>
              <a:xfrm>
                <a:off x="8389072" y="5232400"/>
                <a:ext cx="96952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8" name="Gruppieren 27">
            <a:extLst>
              <a:ext uri="{FF2B5EF4-FFF2-40B4-BE49-F238E27FC236}">
                <a16:creationId xmlns:a16="http://schemas.microsoft.com/office/drawing/2014/main" id="{C7E8D4EF-1272-BFD7-7CE5-61CF62F80D64}"/>
              </a:ext>
            </a:extLst>
          </p:cNvPr>
          <p:cNvGrpSpPr/>
          <p:nvPr/>
        </p:nvGrpSpPr>
        <p:grpSpPr>
          <a:xfrm>
            <a:off x="6094276" y="4708868"/>
            <a:ext cx="1393208" cy="1393208"/>
            <a:chOff x="3717751" y="2630595"/>
            <a:chExt cx="3258937" cy="3258937"/>
          </a:xfrm>
        </p:grpSpPr>
        <p:sp>
          <p:nvSpPr>
            <p:cNvPr id="29" name="Ellipse 28">
              <a:extLst>
                <a:ext uri="{FF2B5EF4-FFF2-40B4-BE49-F238E27FC236}">
                  <a16:creationId xmlns:a16="http://schemas.microsoft.com/office/drawing/2014/main" id="{04D2922C-1E24-7142-BBA1-3982514B99B9}"/>
                </a:ext>
              </a:extLst>
            </p:cNvPr>
            <p:cNvSpPr/>
            <p:nvPr/>
          </p:nvSpPr>
          <p:spPr>
            <a:xfrm>
              <a:off x="3717751" y="2630595"/>
              <a:ext cx="3258937" cy="32589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30" name="Gruppieren 29">
              <a:extLst>
                <a:ext uri="{FF2B5EF4-FFF2-40B4-BE49-F238E27FC236}">
                  <a16:creationId xmlns:a16="http://schemas.microsoft.com/office/drawing/2014/main" id="{03C38408-EE24-0DD0-1FF6-B6426D3C4D9F}"/>
                </a:ext>
              </a:extLst>
            </p:cNvPr>
            <p:cNvGrpSpPr/>
            <p:nvPr/>
          </p:nvGrpSpPr>
          <p:grpSpPr>
            <a:xfrm>
              <a:off x="4362161" y="3206989"/>
              <a:ext cx="1970116" cy="2106148"/>
              <a:chOff x="4463935" y="3429000"/>
              <a:chExt cx="1745672" cy="1866207"/>
            </a:xfrm>
          </p:grpSpPr>
          <p:cxnSp>
            <p:nvCxnSpPr>
              <p:cNvPr id="31" name="Gerader Verbinder 30">
                <a:extLst>
                  <a:ext uri="{FF2B5EF4-FFF2-40B4-BE49-F238E27FC236}">
                    <a16:creationId xmlns:a16="http://schemas.microsoft.com/office/drawing/2014/main" id="{BAFB3151-5AD0-5162-6FDA-EBA704882C5A}"/>
                  </a:ext>
                </a:extLst>
              </p:cNvPr>
              <p:cNvCxnSpPr>
                <a:cxnSpLocks/>
              </p:cNvCxnSpPr>
              <p:nvPr/>
            </p:nvCxnSpPr>
            <p:spPr>
              <a:xfrm>
                <a:off x="4463935" y="3429000"/>
                <a:ext cx="0" cy="186620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41D60F93-AAB5-7889-5539-78532E7ADB12}"/>
                  </a:ext>
                </a:extLst>
              </p:cNvPr>
              <p:cNvCxnSpPr/>
              <p:nvPr/>
            </p:nvCxnSpPr>
            <p:spPr>
              <a:xfrm>
                <a:off x="4480560" y="5278581"/>
                <a:ext cx="172904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588FFB32-0864-BD1D-F58D-0DFF6F537C5B}"/>
                  </a:ext>
                </a:extLst>
              </p:cNvPr>
              <p:cNvCxnSpPr>
                <a:cxnSpLocks/>
              </p:cNvCxnSpPr>
              <p:nvPr/>
            </p:nvCxnSpPr>
            <p:spPr>
              <a:xfrm>
                <a:off x="4852555" y="3429000"/>
                <a:ext cx="0" cy="1866207"/>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2468C537-4731-1ABF-D2A1-5CC071F5E047}"/>
                  </a:ext>
                </a:extLst>
              </p:cNvPr>
              <p:cNvCxnSpPr>
                <a:cxnSpLocks/>
              </p:cNvCxnSpPr>
              <p:nvPr/>
            </p:nvCxnSpPr>
            <p:spPr>
              <a:xfrm>
                <a:off x="5241175" y="3429000"/>
                <a:ext cx="0" cy="1866207"/>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044959E-9C76-AA7C-BC04-DB89419132D9}"/>
                  </a:ext>
                </a:extLst>
              </p:cNvPr>
              <p:cNvCxnSpPr>
                <a:cxnSpLocks/>
              </p:cNvCxnSpPr>
              <p:nvPr/>
            </p:nvCxnSpPr>
            <p:spPr>
              <a:xfrm>
                <a:off x="5629795" y="3429000"/>
                <a:ext cx="0" cy="1866207"/>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950DB1A3-6C6F-1EE4-B71B-9B4EA1D73E59}"/>
                  </a:ext>
                </a:extLst>
              </p:cNvPr>
              <p:cNvCxnSpPr>
                <a:cxnSpLocks/>
              </p:cNvCxnSpPr>
              <p:nvPr/>
            </p:nvCxnSpPr>
            <p:spPr>
              <a:xfrm>
                <a:off x="6018414" y="3429000"/>
                <a:ext cx="0" cy="1866207"/>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37769C2C-C7B5-0932-548D-2D906E1B49B8}"/>
                  </a:ext>
                </a:extLst>
              </p:cNvPr>
              <p:cNvCxnSpPr>
                <a:cxnSpLocks/>
              </p:cNvCxnSpPr>
              <p:nvPr/>
            </p:nvCxnSpPr>
            <p:spPr>
              <a:xfrm>
                <a:off x="4480560" y="4905539"/>
                <a:ext cx="1729047" cy="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A8ADD3B4-2226-93FE-E0E1-B73C5FEB93F0}"/>
                  </a:ext>
                </a:extLst>
              </p:cNvPr>
              <p:cNvCxnSpPr>
                <a:cxnSpLocks/>
              </p:cNvCxnSpPr>
              <p:nvPr/>
            </p:nvCxnSpPr>
            <p:spPr>
              <a:xfrm>
                <a:off x="4480560" y="4532497"/>
                <a:ext cx="1729047" cy="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8224DF12-976C-FDBC-3AE9-50C20E95AE31}"/>
                  </a:ext>
                </a:extLst>
              </p:cNvPr>
              <p:cNvCxnSpPr>
                <a:cxnSpLocks/>
              </p:cNvCxnSpPr>
              <p:nvPr/>
            </p:nvCxnSpPr>
            <p:spPr>
              <a:xfrm>
                <a:off x="4480560" y="4159455"/>
                <a:ext cx="1729047" cy="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6DA4BD0E-06A5-8A56-1F20-F3535FAA2F14}"/>
                  </a:ext>
                </a:extLst>
              </p:cNvPr>
              <p:cNvCxnSpPr>
                <a:cxnSpLocks/>
              </p:cNvCxnSpPr>
              <p:nvPr/>
            </p:nvCxnSpPr>
            <p:spPr>
              <a:xfrm>
                <a:off x="4480560" y="3786413"/>
                <a:ext cx="1729047" cy="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1E4A33C6-752F-55DD-7385-94E881B91FF8}"/>
                  </a:ext>
                </a:extLst>
              </p:cNvPr>
              <p:cNvSpPr/>
              <p:nvPr/>
            </p:nvSpPr>
            <p:spPr>
              <a:xfrm>
                <a:off x="4527436" y="4947252"/>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2" name="Rechteck 41">
                <a:extLst>
                  <a:ext uri="{FF2B5EF4-FFF2-40B4-BE49-F238E27FC236}">
                    <a16:creationId xmlns:a16="http://schemas.microsoft.com/office/drawing/2014/main" id="{F78FC1E2-F1E4-86C3-344E-39E1946B3D15}"/>
                  </a:ext>
                </a:extLst>
              </p:cNvPr>
              <p:cNvSpPr/>
              <p:nvPr/>
            </p:nvSpPr>
            <p:spPr>
              <a:xfrm>
                <a:off x="4913073" y="4947252"/>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3" name="Rechteck 42">
                <a:extLst>
                  <a:ext uri="{FF2B5EF4-FFF2-40B4-BE49-F238E27FC236}">
                    <a16:creationId xmlns:a16="http://schemas.microsoft.com/office/drawing/2014/main" id="{FA1AC433-958E-D780-8774-1EF1442DE9CA}"/>
                  </a:ext>
                </a:extLst>
              </p:cNvPr>
              <p:cNvSpPr/>
              <p:nvPr/>
            </p:nvSpPr>
            <p:spPr>
              <a:xfrm>
                <a:off x="5298710" y="4947252"/>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4" name="Rechteck 43">
                <a:extLst>
                  <a:ext uri="{FF2B5EF4-FFF2-40B4-BE49-F238E27FC236}">
                    <a16:creationId xmlns:a16="http://schemas.microsoft.com/office/drawing/2014/main" id="{26437835-A780-82D6-BED4-EC7FD67F9C99}"/>
                  </a:ext>
                </a:extLst>
              </p:cNvPr>
              <p:cNvSpPr/>
              <p:nvPr/>
            </p:nvSpPr>
            <p:spPr>
              <a:xfrm>
                <a:off x="5684347" y="4947252"/>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5" name="Rechteck 44">
                <a:extLst>
                  <a:ext uri="{FF2B5EF4-FFF2-40B4-BE49-F238E27FC236}">
                    <a16:creationId xmlns:a16="http://schemas.microsoft.com/office/drawing/2014/main" id="{54BE2855-FC55-0EC2-7E06-E9DECDEB8B63}"/>
                  </a:ext>
                </a:extLst>
              </p:cNvPr>
              <p:cNvSpPr/>
              <p:nvPr/>
            </p:nvSpPr>
            <p:spPr>
              <a:xfrm>
                <a:off x="4527436" y="4573598"/>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6" name="Rechteck 45">
                <a:extLst>
                  <a:ext uri="{FF2B5EF4-FFF2-40B4-BE49-F238E27FC236}">
                    <a16:creationId xmlns:a16="http://schemas.microsoft.com/office/drawing/2014/main" id="{AD1EC5AF-D202-1925-C5A5-00720AC75262}"/>
                  </a:ext>
                </a:extLst>
              </p:cNvPr>
              <p:cNvSpPr/>
              <p:nvPr/>
            </p:nvSpPr>
            <p:spPr>
              <a:xfrm>
                <a:off x="4913073" y="4573598"/>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7" name="Rechteck 46">
                <a:extLst>
                  <a:ext uri="{FF2B5EF4-FFF2-40B4-BE49-F238E27FC236}">
                    <a16:creationId xmlns:a16="http://schemas.microsoft.com/office/drawing/2014/main" id="{C5F12F49-B8D3-A617-38A1-1F328D394A69}"/>
                  </a:ext>
                </a:extLst>
              </p:cNvPr>
              <p:cNvSpPr/>
              <p:nvPr/>
            </p:nvSpPr>
            <p:spPr>
              <a:xfrm>
                <a:off x="5298710" y="4573598"/>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8" name="Rechteck 47">
                <a:extLst>
                  <a:ext uri="{FF2B5EF4-FFF2-40B4-BE49-F238E27FC236}">
                    <a16:creationId xmlns:a16="http://schemas.microsoft.com/office/drawing/2014/main" id="{B97CB8D8-4814-E3B3-A091-05305FE50917}"/>
                  </a:ext>
                </a:extLst>
              </p:cNvPr>
              <p:cNvSpPr/>
              <p:nvPr/>
            </p:nvSpPr>
            <p:spPr>
              <a:xfrm>
                <a:off x="4913073" y="4198987"/>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pic>
        <p:nvPicPr>
          <p:cNvPr id="56" name="Grafik 55">
            <a:extLst>
              <a:ext uri="{FF2B5EF4-FFF2-40B4-BE49-F238E27FC236}">
                <a16:creationId xmlns:a16="http://schemas.microsoft.com/office/drawing/2014/main" id="{B8499E2D-ABD8-B50F-A801-6A3AC688FCB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760166" y="1289830"/>
            <a:ext cx="1966615" cy="28605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82473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Tabelle 11">
            <a:extLst>
              <a:ext uri="{FF2B5EF4-FFF2-40B4-BE49-F238E27FC236}">
                <a16:creationId xmlns:a16="http://schemas.microsoft.com/office/drawing/2014/main" id="{7F7C3CE4-58E7-57B8-DD6B-6FA13FFB2D6E}"/>
              </a:ext>
            </a:extLst>
          </p:cNvPr>
          <p:cNvGraphicFramePr>
            <a:graphicFrameLocks noGrp="1"/>
          </p:cNvGraphicFramePr>
          <p:nvPr/>
        </p:nvGraphicFramePr>
        <p:xfrm>
          <a:off x="336000" y="4767642"/>
          <a:ext cx="5613402" cy="1828800"/>
        </p:xfrm>
        <a:graphic>
          <a:graphicData uri="http://schemas.openxmlformats.org/drawingml/2006/table">
            <a:tbl>
              <a:tblPr firstRow="1" bandRow="1">
                <a:tableStyleId>{2D5ABB26-0587-4C30-8999-92F81FD0307C}</a:tableStyleId>
              </a:tblPr>
              <a:tblGrid>
                <a:gridCol w="2371746">
                  <a:extLst>
                    <a:ext uri="{9D8B030D-6E8A-4147-A177-3AD203B41FA5}">
                      <a16:colId xmlns:a16="http://schemas.microsoft.com/office/drawing/2014/main" val="2725816850"/>
                    </a:ext>
                  </a:extLst>
                </a:gridCol>
                <a:gridCol w="3241656">
                  <a:extLst>
                    <a:ext uri="{9D8B030D-6E8A-4147-A177-3AD203B41FA5}">
                      <a16:colId xmlns:a16="http://schemas.microsoft.com/office/drawing/2014/main" val="589739075"/>
                    </a:ext>
                  </a:extLst>
                </a:gridCol>
              </a:tblGrid>
              <a:tr h="370840">
                <a:tc>
                  <a:txBody>
                    <a:bodyPr/>
                    <a:lstStyle/>
                    <a:p>
                      <a:r>
                        <a:rPr lang="de-DE" sz="2400"/>
                        <a:t>Verwendung:</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Reporting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4624174"/>
                  </a:ext>
                </a:extLst>
              </a:tr>
              <a:tr h="370840">
                <a:tc>
                  <a:txBody>
                    <a:bodyPr/>
                    <a:lstStyle/>
                    <a:p>
                      <a:r>
                        <a:rPr lang="de-DE" sz="2400"/>
                        <a:t>Daten:</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Report Daten</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9017414"/>
                  </a:ext>
                </a:extLst>
              </a:tr>
              <a:tr h="370840">
                <a:tc>
                  <a:txBody>
                    <a:bodyPr/>
                    <a:lstStyle/>
                    <a:p>
                      <a:r>
                        <a:rPr lang="de-DE" sz="2400"/>
                        <a:t>Visualisierung:</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statisch</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8014404"/>
                  </a:ext>
                </a:extLst>
              </a:tr>
              <a:tr h="370840">
                <a:tc>
                  <a:txBody>
                    <a:bodyPr/>
                    <a:lstStyle/>
                    <a:p>
                      <a:r>
                        <a:rPr lang="de-DE" sz="2400"/>
                        <a:t>Navigation:</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Präsentation</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9204857"/>
                  </a:ext>
                </a:extLst>
              </a:tr>
            </a:tbl>
          </a:graphicData>
        </a:graphic>
      </p:graphicFrame>
      <p:sp>
        <p:nvSpPr>
          <p:cNvPr id="2" name="Titel 1">
            <a:extLst>
              <a:ext uri="{FF2B5EF4-FFF2-40B4-BE49-F238E27FC236}">
                <a16:creationId xmlns:a16="http://schemas.microsoft.com/office/drawing/2014/main" id="{EA035815-50CB-3BE9-6863-0263E4EF8AB6}"/>
              </a:ext>
            </a:extLst>
          </p:cNvPr>
          <p:cNvSpPr>
            <a:spLocks noGrp="1"/>
          </p:cNvSpPr>
          <p:nvPr>
            <p:ph type="title"/>
          </p:nvPr>
        </p:nvSpPr>
        <p:spPr/>
        <p:txBody>
          <a:bodyPr/>
          <a:lstStyle/>
          <a:p>
            <a:r>
              <a:rPr lang="de-DE"/>
              <a:t>Visual Business Analytics Modell</a:t>
            </a:r>
            <a:endParaRPr lang="de-AT"/>
          </a:p>
        </p:txBody>
      </p:sp>
      <p:grpSp>
        <p:nvGrpSpPr>
          <p:cNvPr id="59" name="Gruppieren 58">
            <a:extLst>
              <a:ext uri="{FF2B5EF4-FFF2-40B4-BE49-F238E27FC236}">
                <a16:creationId xmlns:a16="http://schemas.microsoft.com/office/drawing/2014/main" id="{7437EE78-534D-CDBA-E216-94C8FAD82F1F}"/>
              </a:ext>
            </a:extLst>
          </p:cNvPr>
          <p:cNvGrpSpPr/>
          <p:nvPr/>
        </p:nvGrpSpPr>
        <p:grpSpPr>
          <a:xfrm>
            <a:off x="336000" y="1458947"/>
            <a:ext cx="2792013" cy="1511466"/>
            <a:chOff x="-19375" y="2452605"/>
            <a:chExt cx="3607231" cy="1952787"/>
          </a:xfrm>
        </p:grpSpPr>
        <p:sp>
          <p:nvSpPr>
            <p:cNvPr id="60" name="Pfeil: nach rechts 59">
              <a:extLst>
                <a:ext uri="{FF2B5EF4-FFF2-40B4-BE49-F238E27FC236}">
                  <a16:creationId xmlns:a16="http://schemas.microsoft.com/office/drawing/2014/main" id="{9FB6F43C-0F84-CC03-EFFD-7E8D0F040456}"/>
                </a:ext>
              </a:extLst>
            </p:cNvPr>
            <p:cNvSpPr/>
            <p:nvPr/>
          </p:nvSpPr>
          <p:spPr>
            <a:xfrm>
              <a:off x="883402" y="2452605"/>
              <a:ext cx="2704454" cy="19527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61" name="Gruppieren 60">
              <a:extLst>
                <a:ext uri="{FF2B5EF4-FFF2-40B4-BE49-F238E27FC236}">
                  <a16:creationId xmlns:a16="http://schemas.microsoft.com/office/drawing/2014/main" id="{741EF962-F46A-E05B-4060-CC75444084CC}"/>
                </a:ext>
              </a:extLst>
            </p:cNvPr>
            <p:cNvGrpSpPr/>
            <p:nvPr/>
          </p:nvGrpSpPr>
          <p:grpSpPr>
            <a:xfrm>
              <a:off x="-19375" y="2547203"/>
              <a:ext cx="1800000" cy="1800000"/>
              <a:chOff x="6727307" y="1791358"/>
              <a:chExt cx="4297680" cy="4297680"/>
            </a:xfrm>
          </p:grpSpPr>
          <p:sp>
            <p:nvSpPr>
              <p:cNvPr id="62" name="Ellipse 61">
                <a:extLst>
                  <a:ext uri="{FF2B5EF4-FFF2-40B4-BE49-F238E27FC236}">
                    <a16:creationId xmlns:a16="http://schemas.microsoft.com/office/drawing/2014/main" id="{D9240FFB-D363-3C13-7AC6-249631F4D559}"/>
                  </a:ext>
                </a:extLst>
              </p:cNvPr>
              <p:cNvSpPr/>
              <p:nvPr/>
            </p:nvSpPr>
            <p:spPr>
              <a:xfrm>
                <a:off x="6727307" y="1791358"/>
                <a:ext cx="4297680" cy="42976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63" name="Gruppieren 62">
                <a:extLst>
                  <a:ext uri="{FF2B5EF4-FFF2-40B4-BE49-F238E27FC236}">
                    <a16:creationId xmlns:a16="http://schemas.microsoft.com/office/drawing/2014/main" id="{D895B123-77E8-C786-8775-0870CBC61925}"/>
                  </a:ext>
                </a:extLst>
              </p:cNvPr>
              <p:cNvGrpSpPr/>
              <p:nvPr/>
            </p:nvGrpSpPr>
            <p:grpSpPr>
              <a:xfrm>
                <a:off x="7465086" y="2777317"/>
                <a:ext cx="2822122" cy="2325763"/>
                <a:chOff x="7809856" y="2970570"/>
                <a:chExt cx="1741468" cy="1435176"/>
              </a:xfrm>
            </p:grpSpPr>
            <p:sp>
              <p:nvSpPr>
                <p:cNvPr id="64" name="Rechteck 63">
                  <a:extLst>
                    <a:ext uri="{FF2B5EF4-FFF2-40B4-BE49-F238E27FC236}">
                      <a16:creationId xmlns:a16="http://schemas.microsoft.com/office/drawing/2014/main" id="{E3B4C933-68FF-B46E-A3F4-CCEE052218F0}"/>
                    </a:ext>
                  </a:extLst>
                </p:cNvPr>
                <p:cNvSpPr/>
                <p:nvPr/>
              </p:nvSpPr>
              <p:spPr>
                <a:xfrm>
                  <a:off x="7809856" y="3879075"/>
                  <a:ext cx="361248" cy="33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5" name="Rechteck 64">
                  <a:extLst>
                    <a:ext uri="{FF2B5EF4-FFF2-40B4-BE49-F238E27FC236}">
                      <a16:creationId xmlns:a16="http://schemas.microsoft.com/office/drawing/2014/main" id="{C82E161D-C12F-2C07-4926-3E321659471F}"/>
                    </a:ext>
                  </a:extLst>
                </p:cNvPr>
                <p:cNvSpPr/>
                <p:nvPr/>
              </p:nvSpPr>
              <p:spPr>
                <a:xfrm>
                  <a:off x="8268006" y="3557847"/>
                  <a:ext cx="361248" cy="66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6" name="Rechteck 65">
                  <a:extLst>
                    <a:ext uri="{FF2B5EF4-FFF2-40B4-BE49-F238E27FC236}">
                      <a16:creationId xmlns:a16="http://schemas.microsoft.com/office/drawing/2014/main" id="{FAD177CF-6C4B-D36D-C9CB-ED482CC82118}"/>
                    </a:ext>
                  </a:extLst>
                </p:cNvPr>
                <p:cNvSpPr/>
                <p:nvPr/>
              </p:nvSpPr>
              <p:spPr>
                <a:xfrm>
                  <a:off x="8726156" y="3328173"/>
                  <a:ext cx="361248" cy="89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7" name="Rechteck 66">
                  <a:extLst>
                    <a:ext uri="{FF2B5EF4-FFF2-40B4-BE49-F238E27FC236}">
                      <a16:creationId xmlns:a16="http://schemas.microsoft.com/office/drawing/2014/main" id="{D3F45FBB-3B65-79FC-43B5-059815758056}"/>
                    </a:ext>
                  </a:extLst>
                </p:cNvPr>
                <p:cNvSpPr/>
                <p:nvPr/>
              </p:nvSpPr>
              <p:spPr>
                <a:xfrm>
                  <a:off x="9184306" y="2970570"/>
                  <a:ext cx="361248" cy="1247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8" name="Rechteck 67">
                  <a:extLst>
                    <a:ext uri="{FF2B5EF4-FFF2-40B4-BE49-F238E27FC236}">
                      <a16:creationId xmlns:a16="http://schemas.microsoft.com/office/drawing/2014/main" id="{428A0AC4-A9AA-7919-B805-FF3F8E2FFE85}"/>
                    </a:ext>
                  </a:extLst>
                </p:cNvPr>
                <p:cNvSpPr/>
                <p:nvPr/>
              </p:nvSpPr>
              <p:spPr>
                <a:xfrm>
                  <a:off x="7809856" y="4289367"/>
                  <a:ext cx="1741468" cy="116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grpSp>
      <p:sp>
        <p:nvSpPr>
          <p:cNvPr id="107" name="Textfeld 106">
            <a:extLst>
              <a:ext uri="{FF2B5EF4-FFF2-40B4-BE49-F238E27FC236}">
                <a16:creationId xmlns:a16="http://schemas.microsoft.com/office/drawing/2014/main" id="{598A38B7-A7F1-ECE2-B1A0-8D2900F8093F}"/>
              </a:ext>
            </a:extLst>
          </p:cNvPr>
          <p:cNvSpPr txBox="1"/>
          <p:nvPr/>
        </p:nvSpPr>
        <p:spPr>
          <a:xfrm>
            <a:off x="3224404" y="1845348"/>
            <a:ext cx="3489610" cy="738664"/>
          </a:xfrm>
          <a:prstGeom prst="rect">
            <a:avLst/>
          </a:prstGeom>
          <a:noFill/>
        </p:spPr>
        <p:txBody>
          <a:bodyPr wrap="none" rtlCol="0">
            <a:spAutoFit/>
          </a:bodyPr>
          <a:lstStyle/>
          <a:p>
            <a:r>
              <a:rPr lang="de-DE" sz="2400"/>
              <a:t>Information Design</a:t>
            </a:r>
            <a:endParaRPr lang="de-AT" sz="2400"/>
          </a:p>
          <a:p>
            <a:r>
              <a:rPr lang="de-AT"/>
              <a:t>Visualisierung &amp; Diagrammauswahl</a:t>
            </a:r>
            <a:endParaRPr lang="de-DE"/>
          </a:p>
        </p:txBody>
      </p:sp>
      <p:pic>
        <p:nvPicPr>
          <p:cNvPr id="3" name="Grafik 2">
            <a:extLst>
              <a:ext uri="{FF2B5EF4-FFF2-40B4-BE49-F238E27FC236}">
                <a16:creationId xmlns:a16="http://schemas.microsoft.com/office/drawing/2014/main" id="{08B53097-6D0F-B158-BB4B-E41A0D66FC0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760166" y="1289830"/>
            <a:ext cx="1966615" cy="28605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30252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9041"/>
            <a:ext cx="12192000" cy="8137041"/>
          </a:xfrm>
          <a:prstGeom prst="rect">
            <a:avLst/>
          </a:prstGeom>
        </p:spPr>
      </p:pic>
      <p:sp>
        <p:nvSpPr>
          <p:cNvPr id="3" name="Ellipse 2">
            <a:extLst>
              <a:ext uri="{FF2B5EF4-FFF2-40B4-BE49-F238E27FC236}">
                <a16:creationId xmlns:a16="http://schemas.microsoft.com/office/drawing/2014/main" id="{CA35A753-A866-4143-8D1E-9AE3EB747E6D}"/>
              </a:ext>
            </a:extLst>
          </p:cNvPr>
          <p:cNvSpPr/>
          <p:nvPr/>
        </p:nvSpPr>
        <p:spPr>
          <a:xfrm>
            <a:off x="0" y="5418000"/>
            <a:ext cx="1440000" cy="1440000"/>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 name="Grafik 4">
            <a:extLst>
              <a:ext uri="{FF2B5EF4-FFF2-40B4-BE49-F238E27FC236}">
                <a16:creationId xmlns:a16="http://schemas.microsoft.com/office/drawing/2014/main" id="{215B5638-A7AE-49A6-B845-E0BEABAA2B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952" y="5575748"/>
            <a:ext cx="915693" cy="915693"/>
          </a:xfrm>
          <a:prstGeom prst="rect">
            <a:avLst/>
          </a:prstGeom>
        </p:spPr>
      </p:pic>
    </p:spTree>
    <p:extLst>
      <p:ext uri="{BB962C8B-B14F-4D97-AF65-F5344CB8AC3E}">
        <p14:creationId xmlns:p14="http://schemas.microsoft.com/office/powerpoint/2010/main" val="3879716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5815-50CB-3BE9-6863-0263E4EF8AB6}"/>
              </a:ext>
            </a:extLst>
          </p:cNvPr>
          <p:cNvSpPr>
            <a:spLocks noGrp="1"/>
          </p:cNvSpPr>
          <p:nvPr>
            <p:ph type="title"/>
          </p:nvPr>
        </p:nvSpPr>
        <p:spPr/>
        <p:txBody>
          <a:bodyPr/>
          <a:lstStyle/>
          <a:p>
            <a:r>
              <a:rPr lang="de-DE"/>
              <a:t>Visual Business Analytics Modell</a:t>
            </a:r>
            <a:endParaRPr lang="de-AT"/>
          </a:p>
        </p:txBody>
      </p:sp>
      <p:graphicFrame>
        <p:nvGraphicFramePr>
          <p:cNvPr id="56" name="Tabelle 11">
            <a:extLst>
              <a:ext uri="{FF2B5EF4-FFF2-40B4-BE49-F238E27FC236}">
                <a16:creationId xmlns:a16="http://schemas.microsoft.com/office/drawing/2014/main" id="{70C41E7F-2F1F-5E56-FE16-FAD2303E0879}"/>
              </a:ext>
            </a:extLst>
          </p:cNvPr>
          <p:cNvGraphicFramePr>
            <a:graphicFrameLocks noGrp="1"/>
          </p:cNvGraphicFramePr>
          <p:nvPr/>
        </p:nvGraphicFramePr>
        <p:xfrm>
          <a:off x="336000" y="4767642"/>
          <a:ext cx="5613402" cy="1828800"/>
        </p:xfrm>
        <a:graphic>
          <a:graphicData uri="http://schemas.openxmlformats.org/drawingml/2006/table">
            <a:tbl>
              <a:tblPr firstRow="1" bandRow="1">
                <a:tableStyleId>{2D5ABB26-0587-4C30-8999-92F81FD0307C}</a:tableStyleId>
              </a:tblPr>
              <a:tblGrid>
                <a:gridCol w="2371746">
                  <a:extLst>
                    <a:ext uri="{9D8B030D-6E8A-4147-A177-3AD203B41FA5}">
                      <a16:colId xmlns:a16="http://schemas.microsoft.com/office/drawing/2014/main" val="2725816850"/>
                    </a:ext>
                  </a:extLst>
                </a:gridCol>
                <a:gridCol w="3241656">
                  <a:extLst>
                    <a:ext uri="{9D8B030D-6E8A-4147-A177-3AD203B41FA5}">
                      <a16:colId xmlns:a16="http://schemas.microsoft.com/office/drawing/2014/main" val="589739075"/>
                    </a:ext>
                  </a:extLst>
                </a:gridCol>
              </a:tblGrid>
              <a:tr h="370840">
                <a:tc>
                  <a:txBody>
                    <a:bodyPr/>
                    <a:lstStyle/>
                    <a:p>
                      <a:r>
                        <a:rPr lang="de-DE" sz="2400"/>
                        <a:t>Verwendung:</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Dashboarding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4624174"/>
                  </a:ext>
                </a:extLst>
              </a:tr>
              <a:tr h="370840">
                <a:tc>
                  <a:txBody>
                    <a:bodyPr/>
                    <a:lstStyle/>
                    <a:p>
                      <a:r>
                        <a:rPr lang="de-DE" sz="2400"/>
                        <a:t>Daten:</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Strukturierte Daten</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9017414"/>
                  </a:ext>
                </a:extLst>
              </a:tr>
              <a:tr h="370840">
                <a:tc>
                  <a:txBody>
                    <a:bodyPr/>
                    <a:lstStyle/>
                    <a:p>
                      <a:r>
                        <a:rPr lang="de-DE" sz="2400"/>
                        <a:t>Visualisierung:</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interaktiv</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8014404"/>
                  </a:ext>
                </a:extLst>
              </a:tr>
              <a:tr h="370840">
                <a:tc>
                  <a:txBody>
                    <a:bodyPr/>
                    <a:lstStyle/>
                    <a:p>
                      <a:r>
                        <a:rPr lang="de-DE" sz="2400"/>
                        <a:t>Navigation:</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Managed Self-Service</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9204857"/>
                  </a:ext>
                </a:extLst>
              </a:tr>
            </a:tbl>
          </a:graphicData>
        </a:graphic>
      </p:graphicFrame>
      <p:grpSp>
        <p:nvGrpSpPr>
          <p:cNvPr id="57" name="Gruppieren 56">
            <a:extLst>
              <a:ext uri="{FF2B5EF4-FFF2-40B4-BE49-F238E27FC236}">
                <a16:creationId xmlns:a16="http://schemas.microsoft.com/office/drawing/2014/main" id="{3E8A8B1A-A68F-AA76-309A-1B78829146AC}"/>
              </a:ext>
            </a:extLst>
          </p:cNvPr>
          <p:cNvGrpSpPr/>
          <p:nvPr/>
        </p:nvGrpSpPr>
        <p:grpSpPr>
          <a:xfrm>
            <a:off x="336000" y="1458947"/>
            <a:ext cx="2792013" cy="1511466"/>
            <a:chOff x="-19375" y="2452605"/>
            <a:chExt cx="3607231" cy="1952787"/>
          </a:xfrm>
        </p:grpSpPr>
        <p:sp>
          <p:nvSpPr>
            <p:cNvPr id="58" name="Pfeil: nach rechts 57">
              <a:extLst>
                <a:ext uri="{FF2B5EF4-FFF2-40B4-BE49-F238E27FC236}">
                  <a16:creationId xmlns:a16="http://schemas.microsoft.com/office/drawing/2014/main" id="{CC10CFCF-D855-D1B8-0979-A125D42D6DA4}"/>
                </a:ext>
              </a:extLst>
            </p:cNvPr>
            <p:cNvSpPr/>
            <p:nvPr/>
          </p:nvSpPr>
          <p:spPr>
            <a:xfrm>
              <a:off x="883402" y="2452605"/>
              <a:ext cx="2704454" cy="19527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59" name="Gruppieren 58">
              <a:extLst>
                <a:ext uri="{FF2B5EF4-FFF2-40B4-BE49-F238E27FC236}">
                  <a16:creationId xmlns:a16="http://schemas.microsoft.com/office/drawing/2014/main" id="{9B8458DA-1504-B302-3F63-423D0916FC5D}"/>
                </a:ext>
              </a:extLst>
            </p:cNvPr>
            <p:cNvGrpSpPr/>
            <p:nvPr/>
          </p:nvGrpSpPr>
          <p:grpSpPr>
            <a:xfrm>
              <a:off x="-19375" y="2547203"/>
              <a:ext cx="1800000" cy="1800000"/>
              <a:chOff x="6727307" y="1791358"/>
              <a:chExt cx="4297680" cy="4297680"/>
            </a:xfrm>
          </p:grpSpPr>
          <p:sp>
            <p:nvSpPr>
              <p:cNvPr id="60" name="Ellipse 59">
                <a:extLst>
                  <a:ext uri="{FF2B5EF4-FFF2-40B4-BE49-F238E27FC236}">
                    <a16:creationId xmlns:a16="http://schemas.microsoft.com/office/drawing/2014/main" id="{1C423977-8E57-099E-FBE9-7864B56BFA68}"/>
                  </a:ext>
                </a:extLst>
              </p:cNvPr>
              <p:cNvSpPr/>
              <p:nvPr/>
            </p:nvSpPr>
            <p:spPr>
              <a:xfrm>
                <a:off x="6727307" y="1791358"/>
                <a:ext cx="4297680" cy="42976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61" name="Gruppieren 60">
                <a:extLst>
                  <a:ext uri="{FF2B5EF4-FFF2-40B4-BE49-F238E27FC236}">
                    <a16:creationId xmlns:a16="http://schemas.microsoft.com/office/drawing/2014/main" id="{864C0487-C0D1-744E-871F-DFAB3F96BC7C}"/>
                  </a:ext>
                </a:extLst>
              </p:cNvPr>
              <p:cNvGrpSpPr/>
              <p:nvPr/>
            </p:nvGrpSpPr>
            <p:grpSpPr>
              <a:xfrm>
                <a:off x="7465086" y="2777317"/>
                <a:ext cx="2822122" cy="2325763"/>
                <a:chOff x="7809856" y="2970570"/>
                <a:chExt cx="1741468" cy="1435176"/>
              </a:xfrm>
            </p:grpSpPr>
            <p:sp>
              <p:nvSpPr>
                <p:cNvPr id="62" name="Rechteck 61">
                  <a:extLst>
                    <a:ext uri="{FF2B5EF4-FFF2-40B4-BE49-F238E27FC236}">
                      <a16:creationId xmlns:a16="http://schemas.microsoft.com/office/drawing/2014/main" id="{CC144241-C745-A40E-42B7-18732E117100}"/>
                    </a:ext>
                  </a:extLst>
                </p:cNvPr>
                <p:cNvSpPr/>
                <p:nvPr/>
              </p:nvSpPr>
              <p:spPr>
                <a:xfrm>
                  <a:off x="7809856" y="3879075"/>
                  <a:ext cx="361248" cy="33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Rechteck 62">
                  <a:extLst>
                    <a:ext uri="{FF2B5EF4-FFF2-40B4-BE49-F238E27FC236}">
                      <a16:creationId xmlns:a16="http://schemas.microsoft.com/office/drawing/2014/main" id="{730EED8E-5DBC-1AD4-F35C-276B921FA66D}"/>
                    </a:ext>
                  </a:extLst>
                </p:cNvPr>
                <p:cNvSpPr/>
                <p:nvPr/>
              </p:nvSpPr>
              <p:spPr>
                <a:xfrm>
                  <a:off x="8268006" y="3557847"/>
                  <a:ext cx="361248" cy="66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4" name="Rechteck 63">
                  <a:extLst>
                    <a:ext uri="{FF2B5EF4-FFF2-40B4-BE49-F238E27FC236}">
                      <a16:creationId xmlns:a16="http://schemas.microsoft.com/office/drawing/2014/main" id="{9BD2C215-E1AB-4877-1E3F-6183476C8CA5}"/>
                    </a:ext>
                  </a:extLst>
                </p:cNvPr>
                <p:cNvSpPr/>
                <p:nvPr/>
              </p:nvSpPr>
              <p:spPr>
                <a:xfrm>
                  <a:off x="8726156" y="3328173"/>
                  <a:ext cx="361248" cy="89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5" name="Rechteck 64">
                  <a:extLst>
                    <a:ext uri="{FF2B5EF4-FFF2-40B4-BE49-F238E27FC236}">
                      <a16:creationId xmlns:a16="http://schemas.microsoft.com/office/drawing/2014/main" id="{957324F3-C433-748C-C331-0EC1276B15EE}"/>
                    </a:ext>
                  </a:extLst>
                </p:cNvPr>
                <p:cNvSpPr/>
                <p:nvPr/>
              </p:nvSpPr>
              <p:spPr>
                <a:xfrm>
                  <a:off x="9184306" y="2970570"/>
                  <a:ext cx="361248" cy="1247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6" name="Rechteck 65">
                  <a:extLst>
                    <a:ext uri="{FF2B5EF4-FFF2-40B4-BE49-F238E27FC236}">
                      <a16:creationId xmlns:a16="http://schemas.microsoft.com/office/drawing/2014/main" id="{F3044E7C-0279-371F-BD66-A217488793A8}"/>
                    </a:ext>
                  </a:extLst>
                </p:cNvPr>
                <p:cNvSpPr/>
                <p:nvPr/>
              </p:nvSpPr>
              <p:spPr>
                <a:xfrm>
                  <a:off x="7809856" y="4289367"/>
                  <a:ext cx="1741468" cy="116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grpSp>
      <p:grpSp>
        <p:nvGrpSpPr>
          <p:cNvPr id="67" name="Gruppieren 66">
            <a:extLst>
              <a:ext uri="{FF2B5EF4-FFF2-40B4-BE49-F238E27FC236}">
                <a16:creationId xmlns:a16="http://schemas.microsoft.com/office/drawing/2014/main" id="{D9DF0071-FF4D-781E-2365-427A814EB5C5}"/>
              </a:ext>
            </a:extLst>
          </p:cNvPr>
          <p:cNvGrpSpPr/>
          <p:nvPr/>
        </p:nvGrpSpPr>
        <p:grpSpPr>
          <a:xfrm>
            <a:off x="3216213" y="2872497"/>
            <a:ext cx="2789864" cy="1511466"/>
            <a:chOff x="3762405" y="2452605"/>
            <a:chExt cx="3604454" cy="1952787"/>
          </a:xfrm>
        </p:grpSpPr>
        <p:sp>
          <p:nvSpPr>
            <p:cNvPr id="68" name="Pfeil: nach rechts 67">
              <a:extLst>
                <a:ext uri="{FF2B5EF4-FFF2-40B4-BE49-F238E27FC236}">
                  <a16:creationId xmlns:a16="http://schemas.microsoft.com/office/drawing/2014/main" id="{6C7CB2FE-BABA-CD2F-7D15-B828D6065187}"/>
                </a:ext>
              </a:extLst>
            </p:cNvPr>
            <p:cNvSpPr/>
            <p:nvPr/>
          </p:nvSpPr>
          <p:spPr>
            <a:xfrm>
              <a:off x="4662405" y="2452605"/>
              <a:ext cx="2704454" cy="19527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69" name="Gruppieren 68">
              <a:extLst>
                <a:ext uri="{FF2B5EF4-FFF2-40B4-BE49-F238E27FC236}">
                  <a16:creationId xmlns:a16="http://schemas.microsoft.com/office/drawing/2014/main" id="{37447A34-BECC-DCB9-F2F7-B43E56D10B57}"/>
                </a:ext>
              </a:extLst>
            </p:cNvPr>
            <p:cNvGrpSpPr/>
            <p:nvPr/>
          </p:nvGrpSpPr>
          <p:grpSpPr>
            <a:xfrm>
              <a:off x="3762405" y="2581262"/>
              <a:ext cx="1800000" cy="1800000"/>
              <a:chOff x="6727307" y="1791358"/>
              <a:chExt cx="4297680" cy="4297680"/>
            </a:xfrm>
          </p:grpSpPr>
          <p:sp>
            <p:nvSpPr>
              <p:cNvPr id="70" name="Ellipse 69">
                <a:extLst>
                  <a:ext uri="{FF2B5EF4-FFF2-40B4-BE49-F238E27FC236}">
                    <a16:creationId xmlns:a16="http://schemas.microsoft.com/office/drawing/2014/main" id="{8DCBCEC9-D610-32DB-DDE3-276CAD6E2A2B}"/>
                  </a:ext>
                </a:extLst>
              </p:cNvPr>
              <p:cNvSpPr/>
              <p:nvPr/>
            </p:nvSpPr>
            <p:spPr>
              <a:xfrm>
                <a:off x="6727307" y="1791358"/>
                <a:ext cx="4297680" cy="42976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71" name="Gruppieren 70">
                <a:extLst>
                  <a:ext uri="{FF2B5EF4-FFF2-40B4-BE49-F238E27FC236}">
                    <a16:creationId xmlns:a16="http://schemas.microsoft.com/office/drawing/2014/main" id="{667DC17C-D3AE-8B0D-38C3-6A02EE940B35}"/>
                  </a:ext>
                </a:extLst>
              </p:cNvPr>
              <p:cNvGrpSpPr/>
              <p:nvPr/>
            </p:nvGrpSpPr>
            <p:grpSpPr>
              <a:xfrm>
                <a:off x="7506393" y="2734887"/>
                <a:ext cx="2734887" cy="2656263"/>
                <a:chOff x="7506393" y="2734887"/>
                <a:chExt cx="2734887" cy="2656263"/>
              </a:xfrm>
            </p:grpSpPr>
            <p:sp>
              <p:nvSpPr>
                <p:cNvPr id="72" name="Freihandform: Form 71">
                  <a:extLst>
                    <a:ext uri="{FF2B5EF4-FFF2-40B4-BE49-F238E27FC236}">
                      <a16:creationId xmlns:a16="http://schemas.microsoft.com/office/drawing/2014/main" id="{C2795A6E-CC8E-7F3B-ED41-7D3FB7DCCC20}"/>
                    </a:ext>
                  </a:extLst>
                </p:cNvPr>
                <p:cNvSpPr/>
                <p:nvPr/>
              </p:nvSpPr>
              <p:spPr>
                <a:xfrm>
                  <a:off x="7506393" y="2734887"/>
                  <a:ext cx="2734887" cy="1895302"/>
                </a:xfrm>
                <a:custGeom>
                  <a:avLst/>
                  <a:gdLst>
                    <a:gd name="connsiteX0" fmla="*/ 305504 w 2734887"/>
                    <a:gd name="connsiteY0" fmla="*/ 95562 h 1895302"/>
                    <a:gd name="connsiteX1" fmla="*/ 60961 w 2734887"/>
                    <a:gd name="connsiteY1" fmla="*/ 340105 h 1895302"/>
                    <a:gd name="connsiteX2" fmla="*/ 60961 w 2734887"/>
                    <a:gd name="connsiteY2" fmla="*/ 1318250 h 1895302"/>
                    <a:gd name="connsiteX3" fmla="*/ 305504 w 2734887"/>
                    <a:gd name="connsiteY3" fmla="*/ 1562793 h 1895302"/>
                    <a:gd name="connsiteX4" fmla="*/ 2415530 w 2734887"/>
                    <a:gd name="connsiteY4" fmla="*/ 1562793 h 1895302"/>
                    <a:gd name="connsiteX5" fmla="*/ 2660073 w 2734887"/>
                    <a:gd name="connsiteY5" fmla="*/ 1318250 h 1895302"/>
                    <a:gd name="connsiteX6" fmla="*/ 2660073 w 2734887"/>
                    <a:gd name="connsiteY6" fmla="*/ 340105 h 1895302"/>
                    <a:gd name="connsiteX7" fmla="*/ 2415530 w 2734887"/>
                    <a:gd name="connsiteY7" fmla="*/ 95562 h 1895302"/>
                    <a:gd name="connsiteX8" fmla="*/ 315890 w 2734887"/>
                    <a:gd name="connsiteY8" fmla="*/ 0 h 1895302"/>
                    <a:gd name="connsiteX9" fmla="*/ 2418997 w 2734887"/>
                    <a:gd name="connsiteY9" fmla="*/ 0 h 1895302"/>
                    <a:gd name="connsiteX10" fmla="*/ 2734887 w 2734887"/>
                    <a:gd name="connsiteY10" fmla="*/ 315890 h 1895302"/>
                    <a:gd name="connsiteX11" fmla="*/ 2734887 w 2734887"/>
                    <a:gd name="connsiteY11" fmla="*/ 1579412 h 1895302"/>
                    <a:gd name="connsiteX12" fmla="*/ 2418997 w 2734887"/>
                    <a:gd name="connsiteY12" fmla="*/ 1895302 h 1895302"/>
                    <a:gd name="connsiteX13" fmla="*/ 315890 w 2734887"/>
                    <a:gd name="connsiteY13" fmla="*/ 1895302 h 1895302"/>
                    <a:gd name="connsiteX14" fmla="*/ 0 w 2734887"/>
                    <a:gd name="connsiteY14" fmla="*/ 1579412 h 1895302"/>
                    <a:gd name="connsiteX15" fmla="*/ 0 w 2734887"/>
                    <a:gd name="connsiteY15" fmla="*/ 315890 h 1895302"/>
                    <a:gd name="connsiteX16" fmla="*/ 315890 w 2734887"/>
                    <a:gd name="connsiteY16" fmla="*/ 0 h 189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4887" h="1895302">
                      <a:moveTo>
                        <a:pt x="305504" y="95562"/>
                      </a:moveTo>
                      <a:cubicBezTo>
                        <a:pt x="170447" y="95562"/>
                        <a:pt x="60961" y="205048"/>
                        <a:pt x="60961" y="340105"/>
                      </a:cubicBezTo>
                      <a:lnTo>
                        <a:pt x="60961" y="1318250"/>
                      </a:lnTo>
                      <a:cubicBezTo>
                        <a:pt x="60961" y="1453307"/>
                        <a:pt x="170447" y="1562793"/>
                        <a:pt x="305504" y="1562793"/>
                      </a:cubicBezTo>
                      <a:lnTo>
                        <a:pt x="2415530" y="1562793"/>
                      </a:lnTo>
                      <a:cubicBezTo>
                        <a:pt x="2550587" y="1562793"/>
                        <a:pt x="2660073" y="1453307"/>
                        <a:pt x="2660073" y="1318250"/>
                      </a:cubicBezTo>
                      <a:lnTo>
                        <a:pt x="2660073" y="340105"/>
                      </a:lnTo>
                      <a:cubicBezTo>
                        <a:pt x="2660073" y="205048"/>
                        <a:pt x="2550587" y="95562"/>
                        <a:pt x="2415530" y="95562"/>
                      </a:cubicBezTo>
                      <a:close/>
                      <a:moveTo>
                        <a:pt x="315890" y="0"/>
                      </a:moveTo>
                      <a:lnTo>
                        <a:pt x="2418997" y="0"/>
                      </a:lnTo>
                      <a:cubicBezTo>
                        <a:pt x="2593458" y="0"/>
                        <a:pt x="2734887" y="141429"/>
                        <a:pt x="2734887" y="315890"/>
                      </a:cubicBezTo>
                      <a:lnTo>
                        <a:pt x="2734887" y="1579412"/>
                      </a:lnTo>
                      <a:cubicBezTo>
                        <a:pt x="2734887" y="1753873"/>
                        <a:pt x="2593458" y="1895302"/>
                        <a:pt x="2418997" y="1895302"/>
                      </a:cubicBezTo>
                      <a:lnTo>
                        <a:pt x="315890" y="1895302"/>
                      </a:lnTo>
                      <a:cubicBezTo>
                        <a:pt x="141429" y="1895302"/>
                        <a:pt x="0" y="1753873"/>
                        <a:pt x="0" y="1579412"/>
                      </a:cubicBezTo>
                      <a:lnTo>
                        <a:pt x="0" y="315890"/>
                      </a:lnTo>
                      <a:cubicBezTo>
                        <a:pt x="0" y="141429"/>
                        <a:pt x="141429" y="0"/>
                        <a:pt x="3158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AT"/>
                </a:p>
              </p:txBody>
            </p:sp>
            <p:grpSp>
              <p:nvGrpSpPr>
                <p:cNvPr id="73" name="Gruppieren 72">
                  <a:extLst>
                    <a:ext uri="{FF2B5EF4-FFF2-40B4-BE49-F238E27FC236}">
                      <a16:creationId xmlns:a16="http://schemas.microsoft.com/office/drawing/2014/main" id="{9A6DADC4-4834-312C-099A-6C9EA0CA71CD}"/>
                    </a:ext>
                  </a:extLst>
                </p:cNvPr>
                <p:cNvGrpSpPr/>
                <p:nvPr/>
              </p:nvGrpSpPr>
              <p:grpSpPr>
                <a:xfrm>
                  <a:off x="7859876" y="3208713"/>
                  <a:ext cx="2027920" cy="980902"/>
                  <a:chOff x="7841749" y="3208713"/>
                  <a:chExt cx="2027920" cy="980902"/>
                </a:xfrm>
              </p:grpSpPr>
              <p:cxnSp>
                <p:nvCxnSpPr>
                  <p:cNvPr id="77" name="Gerader Verbinder 76">
                    <a:extLst>
                      <a:ext uri="{FF2B5EF4-FFF2-40B4-BE49-F238E27FC236}">
                        <a16:creationId xmlns:a16="http://schemas.microsoft.com/office/drawing/2014/main" id="{5DC5673E-48A0-1DDE-F50B-D63E6F5E1845}"/>
                      </a:ext>
                    </a:extLst>
                  </p:cNvPr>
                  <p:cNvCxnSpPr>
                    <a:cxnSpLocks/>
                  </p:cNvCxnSpPr>
                  <p:nvPr/>
                </p:nvCxnSpPr>
                <p:spPr>
                  <a:xfrm flipV="1">
                    <a:off x="7841749" y="3549534"/>
                    <a:ext cx="513443" cy="640081"/>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87E2CEF9-C271-B8D7-4E5D-C91D41BB356C}"/>
                      </a:ext>
                    </a:extLst>
                  </p:cNvPr>
                  <p:cNvCxnSpPr>
                    <a:cxnSpLocks/>
                  </p:cNvCxnSpPr>
                  <p:nvPr/>
                </p:nvCxnSpPr>
                <p:spPr>
                  <a:xfrm flipV="1">
                    <a:off x="8749453" y="3524250"/>
                    <a:ext cx="290560" cy="41182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AAFA63E4-2649-BA56-1790-D8AC1520A1F3}"/>
                      </a:ext>
                    </a:extLst>
                  </p:cNvPr>
                  <p:cNvCxnSpPr>
                    <a:cxnSpLocks/>
                  </p:cNvCxnSpPr>
                  <p:nvPr/>
                </p:nvCxnSpPr>
                <p:spPr>
                  <a:xfrm flipV="1">
                    <a:off x="9303073" y="3208713"/>
                    <a:ext cx="566596" cy="681643"/>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E5EC88AB-47AD-7527-CC82-6F4478EBB1D7}"/>
                      </a:ext>
                    </a:extLst>
                  </p:cNvPr>
                  <p:cNvCxnSpPr>
                    <a:cxnSpLocks/>
                  </p:cNvCxnSpPr>
                  <p:nvPr/>
                </p:nvCxnSpPr>
                <p:spPr>
                  <a:xfrm>
                    <a:off x="9040013" y="3524250"/>
                    <a:ext cx="263060" cy="36610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3271DD05-7C0A-C04A-9AC9-51D2E9E92AE6}"/>
                      </a:ext>
                    </a:extLst>
                  </p:cNvPr>
                  <p:cNvCxnSpPr>
                    <a:cxnSpLocks/>
                  </p:cNvCxnSpPr>
                  <p:nvPr/>
                </p:nvCxnSpPr>
                <p:spPr>
                  <a:xfrm>
                    <a:off x="8362503" y="3549534"/>
                    <a:ext cx="386950" cy="386542"/>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74" name="Rechteck 73">
                  <a:extLst>
                    <a:ext uri="{FF2B5EF4-FFF2-40B4-BE49-F238E27FC236}">
                      <a16:creationId xmlns:a16="http://schemas.microsoft.com/office/drawing/2014/main" id="{0EB39C0F-003F-6EA4-DF7E-CB664127D649}"/>
                    </a:ext>
                  </a:extLst>
                </p:cNvPr>
                <p:cNvSpPr/>
                <p:nvPr/>
              </p:nvSpPr>
              <p:spPr>
                <a:xfrm>
                  <a:off x="8680361" y="4533900"/>
                  <a:ext cx="386950" cy="5397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5" name="Rechteck: abgerundete Ecken 74">
                  <a:extLst>
                    <a:ext uri="{FF2B5EF4-FFF2-40B4-BE49-F238E27FC236}">
                      <a16:creationId xmlns:a16="http://schemas.microsoft.com/office/drawing/2014/main" id="{4FFE80A5-B64B-D010-B89D-C7A8191E3B45}"/>
                    </a:ext>
                  </a:extLst>
                </p:cNvPr>
                <p:cNvSpPr/>
                <p:nvPr/>
              </p:nvSpPr>
              <p:spPr>
                <a:xfrm>
                  <a:off x="8389072" y="5073650"/>
                  <a:ext cx="969528" cy="31750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76" name="Gerader Verbinder 75">
                  <a:extLst>
                    <a:ext uri="{FF2B5EF4-FFF2-40B4-BE49-F238E27FC236}">
                      <a16:creationId xmlns:a16="http://schemas.microsoft.com/office/drawing/2014/main" id="{7046B2EF-9B98-E472-324A-C1E38E07F888}"/>
                    </a:ext>
                  </a:extLst>
                </p:cNvPr>
                <p:cNvCxnSpPr>
                  <a:cxnSpLocks/>
                  <a:stCxn id="75" idx="1"/>
                  <a:endCxn id="75" idx="3"/>
                </p:cNvCxnSpPr>
                <p:nvPr/>
              </p:nvCxnSpPr>
              <p:spPr>
                <a:xfrm>
                  <a:off x="8389072" y="5232400"/>
                  <a:ext cx="96952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105" name="Textfeld 104">
            <a:extLst>
              <a:ext uri="{FF2B5EF4-FFF2-40B4-BE49-F238E27FC236}">
                <a16:creationId xmlns:a16="http://schemas.microsoft.com/office/drawing/2014/main" id="{699699F3-37B0-0AE9-1C26-196F53F1C9BA}"/>
              </a:ext>
            </a:extLst>
          </p:cNvPr>
          <p:cNvSpPr txBox="1"/>
          <p:nvPr/>
        </p:nvSpPr>
        <p:spPr>
          <a:xfrm>
            <a:off x="3224404" y="1845348"/>
            <a:ext cx="3489610" cy="738664"/>
          </a:xfrm>
          <a:prstGeom prst="rect">
            <a:avLst/>
          </a:prstGeom>
          <a:noFill/>
        </p:spPr>
        <p:txBody>
          <a:bodyPr wrap="none" rtlCol="0">
            <a:spAutoFit/>
          </a:bodyPr>
          <a:lstStyle/>
          <a:p>
            <a:r>
              <a:rPr lang="de-DE" sz="2400"/>
              <a:t>Information Design</a:t>
            </a:r>
            <a:endParaRPr lang="de-AT" sz="2400"/>
          </a:p>
          <a:p>
            <a:r>
              <a:rPr lang="de-AT"/>
              <a:t>Visualisierung &amp; Diagrammauswahl</a:t>
            </a:r>
            <a:endParaRPr lang="de-DE"/>
          </a:p>
        </p:txBody>
      </p:sp>
      <p:sp>
        <p:nvSpPr>
          <p:cNvPr id="106" name="Textfeld 105">
            <a:extLst>
              <a:ext uri="{FF2B5EF4-FFF2-40B4-BE49-F238E27FC236}">
                <a16:creationId xmlns:a16="http://schemas.microsoft.com/office/drawing/2014/main" id="{E315495F-FF28-AFB0-F8E2-6D003FF2C7DC}"/>
              </a:ext>
            </a:extLst>
          </p:cNvPr>
          <p:cNvSpPr txBox="1"/>
          <p:nvPr/>
        </p:nvSpPr>
        <p:spPr>
          <a:xfrm>
            <a:off x="6094276" y="3258898"/>
            <a:ext cx="3585469" cy="738664"/>
          </a:xfrm>
          <a:prstGeom prst="rect">
            <a:avLst/>
          </a:prstGeom>
          <a:noFill/>
        </p:spPr>
        <p:txBody>
          <a:bodyPr wrap="none" rtlCol="0">
            <a:spAutoFit/>
          </a:bodyPr>
          <a:lstStyle/>
          <a:p>
            <a:r>
              <a:rPr lang="de-DE" sz="2400"/>
              <a:t>Visual Business Intelligence</a:t>
            </a:r>
          </a:p>
          <a:p>
            <a:r>
              <a:rPr lang="de-DE"/>
              <a:t>Storytelling &amp; Interaktivität</a:t>
            </a:r>
          </a:p>
        </p:txBody>
      </p:sp>
      <p:pic>
        <p:nvPicPr>
          <p:cNvPr id="3" name="Grafik 2">
            <a:extLst>
              <a:ext uri="{FF2B5EF4-FFF2-40B4-BE49-F238E27FC236}">
                <a16:creationId xmlns:a16="http://schemas.microsoft.com/office/drawing/2014/main" id="{0558A65B-F413-F451-C972-0EE7936BA10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760166" y="1289830"/>
            <a:ext cx="1966615" cy="28605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84634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BF3379A-0D0B-540B-7EE9-9787A2256D49}"/>
              </a:ext>
            </a:extLst>
          </p:cNvPr>
          <p:cNvPicPr>
            <a:picLocks noChangeAspect="1"/>
          </p:cNvPicPr>
          <p:nvPr/>
        </p:nvPicPr>
        <p:blipFill rotWithShape="1">
          <a:blip r:embed="rId3">
            <a:extLst>
              <a:ext uri="{28A0092B-C50C-407E-A947-70E740481C1C}">
                <a14:useLocalDpi xmlns:a14="http://schemas.microsoft.com/office/drawing/2010/main" val="0"/>
              </a:ext>
            </a:extLst>
          </a:blip>
          <a:srcRect l="5217" r="5217"/>
          <a:stretch/>
        </p:blipFill>
        <p:spPr>
          <a:xfrm>
            <a:off x="5264700" y="2208136"/>
            <a:ext cx="6591300" cy="4234996"/>
          </a:xfrm>
          <a:prstGeom prst="rect">
            <a:avLst/>
          </a:prstGeom>
          <a:ln>
            <a:solidFill>
              <a:schemeClr val="tx1"/>
            </a:solidFill>
          </a:ln>
        </p:spPr>
      </p:pic>
      <p:sp>
        <p:nvSpPr>
          <p:cNvPr id="2" name="Titel 1">
            <a:extLst>
              <a:ext uri="{FF2B5EF4-FFF2-40B4-BE49-F238E27FC236}">
                <a16:creationId xmlns:a16="http://schemas.microsoft.com/office/drawing/2014/main" id="{14257220-27BD-8307-F228-BC734F91D5B3}"/>
              </a:ext>
            </a:extLst>
          </p:cNvPr>
          <p:cNvSpPr>
            <a:spLocks noGrp="1"/>
          </p:cNvSpPr>
          <p:nvPr>
            <p:ph type="title"/>
          </p:nvPr>
        </p:nvSpPr>
        <p:spPr/>
        <p:txBody>
          <a:bodyPr/>
          <a:lstStyle/>
          <a:p>
            <a:r>
              <a:rPr lang="de-DE"/>
              <a:t>Visual Business </a:t>
            </a:r>
            <a:r>
              <a:rPr lang="de-DE" err="1"/>
              <a:t>Intelligence</a:t>
            </a:r>
            <a:endParaRPr lang="de-AT"/>
          </a:p>
        </p:txBody>
      </p:sp>
      <p:pic>
        <p:nvPicPr>
          <p:cNvPr id="3" name="Inhaltsplatzhalter 4">
            <a:extLst>
              <a:ext uri="{FF2B5EF4-FFF2-40B4-BE49-F238E27FC236}">
                <a16:creationId xmlns:a16="http://schemas.microsoft.com/office/drawing/2014/main" id="{B118AB80-EFBF-16E6-B8E6-9E76D9DA7200}"/>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46" r="5652"/>
          <a:stretch/>
        </p:blipFill>
        <p:spPr>
          <a:xfrm>
            <a:off x="336000" y="1252538"/>
            <a:ext cx="6206102" cy="3490912"/>
          </a:xfrm>
          <a:prstGeom prst="rect">
            <a:avLst/>
          </a:prstGeom>
        </p:spPr>
      </p:pic>
    </p:spTree>
    <p:extLst>
      <p:ext uri="{BB962C8B-B14F-4D97-AF65-F5344CB8AC3E}">
        <p14:creationId xmlns:p14="http://schemas.microsoft.com/office/powerpoint/2010/main" val="3788364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5815-50CB-3BE9-6863-0263E4EF8AB6}"/>
              </a:ext>
            </a:extLst>
          </p:cNvPr>
          <p:cNvSpPr>
            <a:spLocks noGrp="1"/>
          </p:cNvSpPr>
          <p:nvPr>
            <p:ph type="title"/>
          </p:nvPr>
        </p:nvSpPr>
        <p:spPr/>
        <p:txBody>
          <a:bodyPr/>
          <a:lstStyle/>
          <a:p>
            <a:r>
              <a:rPr lang="de-DE"/>
              <a:t>Visual Business Analytics Modell</a:t>
            </a:r>
            <a:endParaRPr lang="de-AT"/>
          </a:p>
        </p:txBody>
      </p:sp>
      <p:grpSp>
        <p:nvGrpSpPr>
          <p:cNvPr id="50" name="Gruppieren 49">
            <a:extLst>
              <a:ext uri="{FF2B5EF4-FFF2-40B4-BE49-F238E27FC236}">
                <a16:creationId xmlns:a16="http://schemas.microsoft.com/office/drawing/2014/main" id="{0C42EECF-7E9A-738F-35E7-68600F0E1572}"/>
              </a:ext>
            </a:extLst>
          </p:cNvPr>
          <p:cNvGrpSpPr/>
          <p:nvPr/>
        </p:nvGrpSpPr>
        <p:grpSpPr>
          <a:xfrm>
            <a:off x="336000" y="1458947"/>
            <a:ext cx="2792013" cy="1511466"/>
            <a:chOff x="-19375" y="2452605"/>
            <a:chExt cx="3607231" cy="1952787"/>
          </a:xfrm>
        </p:grpSpPr>
        <p:sp>
          <p:nvSpPr>
            <p:cNvPr id="3" name="Pfeil: nach rechts 2">
              <a:extLst>
                <a:ext uri="{FF2B5EF4-FFF2-40B4-BE49-F238E27FC236}">
                  <a16:creationId xmlns:a16="http://schemas.microsoft.com/office/drawing/2014/main" id="{9BFC2B48-6104-6A37-6B54-2C14A6BB94FE}"/>
                </a:ext>
              </a:extLst>
            </p:cNvPr>
            <p:cNvSpPr/>
            <p:nvPr/>
          </p:nvSpPr>
          <p:spPr>
            <a:xfrm>
              <a:off x="883402" y="2452605"/>
              <a:ext cx="2704454" cy="19527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7" name="Gruppieren 6">
              <a:extLst>
                <a:ext uri="{FF2B5EF4-FFF2-40B4-BE49-F238E27FC236}">
                  <a16:creationId xmlns:a16="http://schemas.microsoft.com/office/drawing/2014/main" id="{1DC14C78-B67E-866A-6860-F3936B27EA50}"/>
                </a:ext>
              </a:extLst>
            </p:cNvPr>
            <p:cNvGrpSpPr/>
            <p:nvPr/>
          </p:nvGrpSpPr>
          <p:grpSpPr>
            <a:xfrm>
              <a:off x="-19375" y="2547203"/>
              <a:ext cx="1800000" cy="1800000"/>
              <a:chOff x="6727307" y="1791358"/>
              <a:chExt cx="4297680" cy="4297680"/>
            </a:xfrm>
          </p:grpSpPr>
          <p:sp>
            <p:nvSpPr>
              <p:cNvPr id="8" name="Ellipse 7">
                <a:extLst>
                  <a:ext uri="{FF2B5EF4-FFF2-40B4-BE49-F238E27FC236}">
                    <a16:creationId xmlns:a16="http://schemas.microsoft.com/office/drawing/2014/main" id="{B2B0821D-8AF4-E96C-B717-55DDADE8DFD9}"/>
                  </a:ext>
                </a:extLst>
              </p:cNvPr>
              <p:cNvSpPr/>
              <p:nvPr/>
            </p:nvSpPr>
            <p:spPr>
              <a:xfrm>
                <a:off x="6727307" y="1791358"/>
                <a:ext cx="4297680" cy="42976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9" name="Gruppieren 8">
                <a:extLst>
                  <a:ext uri="{FF2B5EF4-FFF2-40B4-BE49-F238E27FC236}">
                    <a16:creationId xmlns:a16="http://schemas.microsoft.com/office/drawing/2014/main" id="{31ED507F-8C9A-5EF5-0F3C-BDC97B69ABC5}"/>
                  </a:ext>
                </a:extLst>
              </p:cNvPr>
              <p:cNvGrpSpPr/>
              <p:nvPr/>
            </p:nvGrpSpPr>
            <p:grpSpPr>
              <a:xfrm>
                <a:off x="7465086" y="2777317"/>
                <a:ext cx="2822122" cy="2325763"/>
                <a:chOff x="7809856" y="2970570"/>
                <a:chExt cx="1741468" cy="1435176"/>
              </a:xfrm>
            </p:grpSpPr>
            <p:sp>
              <p:nvSpPr>
                <p:cNvPr id="10" name="Rechteck 9">
                  <a:extLst>
                    <a:ext uri="{FF2B5EF4-FFF2-40B4-BE49-F238E27FC236}">
                      <a16:creationId xmlns:a16="http://schemas.microsoft.com/office/drawing/2014/main" id="{DBF5E60D-BFA5-8FA1-6B63-777C33495E4C}"/>
                    </a:ext>
                  </a:extLst>
                </p:cNvPr>
                <p:cNvSpPr/>
                <p:nvPr/>
              </p:nvSpPr>
              <p:spPr>
                <a:xfrm>
                  <a:off x="7809856" y="3879075"/>
                  <a:ext cx="361248" cy="33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C8E54384-C1F6-F647-677E-AB1A8A169A13}"/>
                    </a:ext>
                  </a:extLst>
                </p:cNvPr>
                <p:cNvSpPr/>
                <p:nvPr/>
              </p:nvSpPr>
              <p:spPr>
                <a:xfrm>
                  <a:off x="8268006" y="3557847"/>
                  <a:ext cx="361248" cy="66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1CF0C949-DF37-5236-4136-5FAC6A8CDCEB}"/>
                    </a:ext>
                  </a:extLst>
                </p:cNvPr>
                <p:cNvSpPr/>
                <p:nvPr/>
              </p:nvSpPr>
              <p:spPr>
                <a:xfrm>
                  <a:off x="8726156" y="3328173"/>
                  <a:ext cx="361248" cy="89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Rechteck 12">
                  <a:extLst>
                    <a:ext uri="{FF2B5EF4-FFF2-40B4-BE49-F238E27FC236}">
                      <a16:creationId xmlns:a16="http://schemas.microsoft.com/office/drawing/2014/main" id="{8E4BFAFA-D765-4219-7F3F-446E22814265}"/>
                    </a:ext>
                  </a:extLst>
                </p:cNvPr>
                <p:cNvSpPr/>
                <p:nvPr/>
              </p:nvSpPr>
              <p:spPr>
                <a:xfrm>
                  <a:off x="9184306" y="2970570"/>
                  <a:ext cx="361248" cy="1247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689F94D4-0756-4E74-81E8-123ED655BF48}"/>
                    </a:ext>
                  </a:extLst>
                </p:cNvPr>
                <p:cNvSpPr/>
                <p:nvPr/>
              </p:nvSpPr>
              <p:spPr>
                <a:xfrm>
                  <a:off x="7809856" y="4289367"/>
                  <a:ext cx="1741468" cy="116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grpSp>
      <p:grpSp>
        <p:nvGrpSpPr>
          <p:cNvPr id="51" name="Gruppieren 50">
            <a:extLst>
              <a:ext uri="{FF2B5EF4-FFF2-40B4-BE49-F238E27FC236}">
                <a16:creationId xmlns:a16="http://schemas.microsoft.com/office/drawing/2014/main" id="{3AB1FDDA-DFDA-534A-DFB9-D55E131F26EB}"/>
              </a:ext>
            </a:extLst>
          </p:cNvPr>
          <p:cNvGrpSpPr/>
          <p:nvPr/>
        </p:nvGrpSpPr>
        <p:grpSpPr>
          <a:xfrm>
            <a:off x="3216213" y="2872497"/>
            <a:ext cx="2789864" cy="1511466"/>
            <a:chOff x="3762405" y="2452605"/>
            <a:chExt cx="3604454" cy="1952787"/>
          </a:xfrm>
        </p:grpSpPr>
        <p:sp>
          <p:nvSpPr>
            <p:cNvPr id="4" name="Pfeil: nach rechts 3">
              <a:extLst>
                <a:ext uri="{FF2B5EF4-FFF2-40B4-BE49-F238E27FC236}">
                  <a16:creationId xmlns:a16="http://schemas.microsoft.com/office/drawing/2014/main" id="{E6BE7598-8DE3-284F-3A56-EB2415DC3170}"/>
                </a:ext>
              </a:extLst>
            </p:cNvPr>
            <p:cNvSpPr/>
            <p:nvPr/>
          </p:nvSpPr>
          <p:spPr>
            <a:xfrm>
              <a:off x="4662405" y="2452605"/>
              <a:ext cx="2704454" cy="19527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id="{B16C6DEA-7E1A-F328-55CA-9F5688E10FF6}"/>
                </a:ext>
              </a:extLst>
            </p:cNvPr>
            <p:cNvGrpSpPr/>
            <p:nvPr/>
          </p:nvGrpSpPr>
          <p:grpSpPr>
            <a:xfrm>
              <a:off x="3762405" y="2581262"/>
              <a:ext cx="1800000" cy="1800000"/>
              <a:chOff x="6727307" y="1791358"/>
              <a:chExt cx="4297680" cy="4297680"/>
            </a:xfrm>
          </p:grpSpPr>
          <p:sp>
            <p:nvSpPr>
              <p:cNvPr id="16" name="Ellipse 15">
                <a:extLst>
                  <a:ext uri="{FF2B5EF4-FFF2-40B4-BE49-F238E27FC236}">
                    <a16:creationId xmlns:a16="http://schemas.microsoft.com/office/drawing/2014/main" id="{B38F2F65-6F7B-2605-06BF-6583CEC7DD3B}"/>
                  </a:ext>
                </a:extLst>
              </p:cNvPr>
              <p:cNvSpPr/>
              <p:nvPr/>
            </p:nvSpPr>
            <p:spPr>
              <a:xfrm>
                <a:off x="6727307" y="1791358"/>
                <a:ext cx="4297680" cy="42976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17" name="Gruppieren 16">
                <a:extLst>
                  <a:ext uri="{FF2B5EF4-FFF2-40B4-BE49-F238E27FC236}">
                    <a16:creationId xmlns:a16="http://schemas.microsoft.com/office/drawing/2014/main" id="{BB1B4F26-8FFC-83E2-18E5-37A4F934D323}"/>
                  </a:ext>
                </a:extLst>
              </p:cNvPr>
              <p:cNvGrpSpPr/>
              <p:nvPr/>
            </p:nvGrpSpPr>
            <p:grpSpPr>
              <a:xfrm>
                <a:off x="7506393" y="2734887"/>
                <a:ext cx="2734887" cy="2656263"/>
                <a:chOff x="7506393" y="2734887"/>
                <a:chExt cx="2734887" cy="2656263"/>
              </a:xfrm>
            </p:grpSpPr>
            <p:sp>
              <p:nvSpPr>
                <p:cNvPr id="18" name="Freihandform: Form 17">
                  <a:extLst>
                    <a:ext uri="{FF2B5EF4-FFF2-40B4-BE49-F238E27FC236}">
                      <a16:creationId xmlns:a16="http://schemas.microsoft.com/office/drawing/2014/main" id="{85E164B6-CB44-8F22-2A61-747905311399}"/>
                    </a:ext>
                  </a:extLst>
                </p:cNvPr>
                <p:cNvSpPr/>
                <p:nvPr/>
              </p:nvSpPr>
              <p:spPr>
                <a:xfrm>
                  <a:off x="7506393" y="2734887"/>
                  <a:ext cx="2734887" cy="1895302"/>
                </a:xfrm>
                <a:custGeom>
                  <a:avLst/>
                  <a:gdLst>
                    <a:gd name="connsiteX0" fmla="*/ 305504 w 2734887"/>
                    <a:gd name="connsiteY0" fmla="*/ 95562 h 1895302"/>
                    <a:gd name="connsiteX1" fmla="*/ 60961 w 2734887"/>
                    <a:gd name="connsiteY1" fmla="*/ 340105 h 1895302"/>
                    <a:gd name="connsiteX2" fmla="*/ 60961 w 2734887"/>
                    <a:gd name="connsiteY2" fmla="*/ 1318250 h 1895302"/>
                    <a:gd name="connsiteX3" fmla="*/ 305504 w 2734887"/>
                    <a:gd name="connsiteY3" fmla="*/ 1562793 h 1895302"/>
                    <a:gd name="connsiteX4" fmla="*/ 2415530 w 2734887"/>
                    <a:gd name="connsiteY4" fmla="*/ 1562793 h 1895302"/>
                    <a:gd name="connsiteX5" fmla="*/ 2660073 w 2734887"/>
                    <a:gd name="connsiteY5" fmla="*/ 1318250 h 1895302"/>
                    <a:gd name="connsiteX6" fmla="*/ 2660073 w 2734887"/>
                    <a:gd name="connsiteY6" fmla="*/ 340105 h 1895302"/>
                    <a:gd name="connsiteX7" fmla="*/ 2415530 w 2734887"/>
                    <a:gd name="connsiteY7" fmla="*/ 95562 h 1895302"/>
                    <a:gd name="connsiteX8" fmla="*/ 315890 w 2734887"/>
                    <a:gd name="connsiteY8" fmla="*/ 0 h 1895302"/>
                    <a:gd name="connsiteX9" fmla="*/ 2418997 w 2734887"/>
                    <a:gd name="connsiteY9" fmla="*/ 0 h 1895302"/>
                    <a:gd name="connsiteX10" fmla="*/ 2734887 w 2734887"/>
                    <a:gd name="connsiteY10" fmla="*/ 315890 h 1895302"/>
                    <a:gd name="connsiteX11" fmla="*/ 2734887 w 2734887"/>
                    <a:gd name="connsiteY11" fmla="*/ 1579412 h 1895302"/>
                    <a:gd name="connsiteX12" fmla="*/ 2418997 w 2734887"/>
                    <a:gd name="connsiteY12" fmla="*/ 1895302 h 1895302"/>
                    <a:gd name="connsiteX13" fmla="*/ 315890 w 2734887"/>
                    <a:gd name="connsiteY13" fmla="*/ 1895302 h 1895302"/>
                    <a:gd name="connsiteX14" fmla="*/ 0 w 2734887"/>
                    <a:gd name="connsiteY14" fmla="*/ 1579412 h 1895302"/>
                    <a:gd name="connsiteX15" fmla="*/ 0 w 2734887"/>
                    <a:gd name="connsiteY15" fmla="*/ 315890 h 1895302"/>
                    <a:gd name="connsiteX16" fmla="*/ 315890 w 2734887"/>
                    <a:gd name="connsiteY16" fmla="*/ 0 h 189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4887" h="1895302">
                      <a:moveTo>
                        <a:pt x="305504" y="95562"/>
                      </a:moveTo>
                      <a:cubicBezTo>
                        <a:pt x="170447" y="95562"/>
                        <a:pt x="60961" y="205048"/>
                        <a:pt x="60961" y="340105"/>
                      </a:cubicBezTo>
                      <a:lnTo>
                        <a:pt x="60961" y="1318250"/>
                      </a:lnTo>
                      <a:cubicBezTo>
                        <a:pt x="60961" y="1453307"/>
                        <a:pt x="170447" y="1562793"/>
                        <a:pt x="305504" y="1562793"/>
                      </a:cubicBezTo>
                      <a:lnTo>
                        <a:pt x="2415530" y="1562793"/>
                      </a:lnTo>
                      <a:cubicBezTo>
                        <a:pt x="2550587" y="1562793"/>
                        <a:pt x="2660073" y="1453307"/>
                        <a:pt x="2660073" y="1318250"/>
                      </a:cubicBezTo>
                      <a:lnTo>
                        <a:pt x="2660073" y="340105"/>
                      </a:lnTo>
                      <a:cubicBezTo>
                        <a:pt x="2660073" y="205048"/>
                        <a:pt x="2550587" y="95562"/>
                        <a:pt x="2415530" y="95562"/>
                      </a:cubicBezTo>
                      <a:close/>
                      <a:moveTo>
                        <a:pt x="315890" y="0"/>
                      </a:moveTo>
                      <a:lnTo>
                        <a:pt x="2418997" y="0"/>
                      </a:lnTo>
                      <a:cubicBezTo>
                        <a:pt x="2593458" y="0"/>
                        <a:pt x="2734887" y="141429"/>
                        <a:pt x="2734887" y="315890"/>
                      </a:cubicBezTo>
                      <a:lnTo>
                        <a:pt x="2734887" y="1579412"/>
                      </a:lnTo>
                      <a:cubicBezTo>
                        <a:pt x="2734887" y="1753873"/>
                        <a:pt x="2593458" y="1895302"/>
                        <a:pt x="2418997" y="1895302"/>
                      </a:cubicBezTo>
                      <a:lnTo>
                        <a:pt x="315890" y="1895302"/>
                      </a:lnTo>
                      <a:cubicBezTo>
                        <a:pt x="141429" y="1895302"/>
                        <a:pt x="0" y="1753873"/>
                        <a:pt x="0" y="1579412"/>
                      </a:cubicBezTo>
                      <a:lnTo>
                        <a:pt x="0" y="315890"/>
                      </a:lnTo>
                      <a:cubicBezTo>
                        <a:pt x="0" y="141429"/>
                        <a:pt x="141429" y="0"/>
                        <a:pt x="3158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AT"/>
                </a:p>
              </p:txBody>
            </p:sp>
            <p:grpSp>
              <p:nvGrpSpPr>
                <p:cNvPr id="19" name="Gruppieren 18">
                  <a:extLst>
                    <a:ext uri="{FF2B5EF4-FFF2-40B4-BE49-F238E27FC236}">
                      <a16:creationId xmlns:a16="http://schemas.microsoft.com/office/drawing/2014/main" id="{1C8A94F6-5C05-BEF0-DDCC-EED5960977D9}"/>
                    </a:ext>
                  </a:extLst>
                </p:cNvPr>
                <p:cNvGrpSpPr/>
                <p:nvPr/>
              </p:nvGrpSpPr>
              <p:grpSpPr>
                <a:xfrm>
                  <a:off x="7859876" y="3208713"/>
                  <a:ext cx="2027920" cy="980902"/>
                  <a:chOff x="7841749" y="3208713"/>
                  <a:chExt cx="2027920" cy="980902"/>
                </a:xfrm>
              </p:grpSpPr>
              <p:cxnSp>
                <p:nvCxnSpPr>
                  <p:cNvPr id="23" name="Gerader Verbinder 22">
                    <a:extLst>
                      <a:ext uri="{FF2B5EF4-FFF2-40B4-BE49-F238E27FC236}">
                        <a16:creationId xmlns:a16="http://schemas.microsoft.com/office/drawing/2014/main" id="{B9E97DDC-C978-6BF4-FFCB-92C6BB6406C1}"/>
                      </a:ext>
                    </a:extLst>
                  </p:cNvPr>
                  <p:cNvCxnSpPr>
                    <a:cxnSpLocks/>
                  </p:cNvCxnSpPr>
                  <p:nvPr/>
                </p:nvCxnSpPr>
                <p:spPr>
                  <a:xfrm flipV="1">
                    <a:off x="7841749" y="3549534"/>
                    <a:ext cx="513443" cy="640081"/>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024A21DF-4F3B-64E5-264D-7FFE8F791749}"/>
                      </a:ext>
                    </a:extLst>
                  </p:cNvPr>
                  <p:cNvCxnSpPr>
                    <a:cxnSpLocks/>
                  </p:cNvCxnSpPr>
                  <p:nvPr/>
                </p:nvCxnSpPr>
                <p:spPr>
                  <a:xfrm flipV="1">
                    <a:off x="8749453" y="3524250"/>
                    <a:ext cx="290560" cy="41182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7841D1C3-C1DF-5C92-8E6F-8A1AA291E244}"/>
                      </a:ext>
                    </a:extLst>
                  </p:cNvPr>
                  <p:cNvCxnSpPr>
                    <a:cxnSpLocks/>
                  </p:cNvCxnSpPr>
                  <p:nvPr/>
                </p:nvCxnSpPr>
                <p:spPr>
                  <a:xfrm flipV="1">
                    <a:off x="9303073" y="3208713"/>
                    <a:ext cx="566596" cy="681643"/>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007BB44-3A67-1E06-B9F7-8EA28879D425}"/>
                      </a:ext>
                    </a:extLst>
                  </p:cNvPr>
                  <p:cNvCxnSpPr>
                    <a:cxnSpLocks/>
                  </p:cNvCxnSpPr>
                  <p:nvPr/>
                </p:nvCxnSpPr>
                <p:spPr>
                  <a:xfrm>
                    <a:off x="9040013" y="3524250"/>
                    <a:ext cx="263060" cy="366106"/>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2FBF90C8-A4B5-9B9C-D208-D9B43FA7510F}"/>
                      </a:ext>
                    </a:extLst>
                  </p:cNvPr>
                  <p:cNvCxnSpPr>
                    <a:cxnSpLocks/>
                  </p:cNvCxnSpPr>
                  <p:nvPr/>
                </p:nvCxnSpPr>
                <p:spPr>
                  <a:xfrm>
                    <a:off x="8362503" y="3549534"/>
                    <a:ext cx="386950" cy="386542"/>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FEBDC644-8F25-0C06-7EE2-2508AF899979}"/>
                    </a:ext>
                  </a:extLst>
                </p:cNvPr>
                <p:cNvSpPr/>
                <p:nvPr/>
              </p:nvSpPr>
              <p:spPr>
                <a:xfrm>
                  <a:off x="8680361" y="4533900"/>
                  <a:ext cx="386950" cy="5397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1" name="Rechteck: abgerundete Ecken 20">
                  <a:extLst>
                    <a:ext uri="{FF2B5EF4-FFF2-40B4-BE49-F238E27FC236}">
                      <a16:creationId xmlns:a16="http://schemas.microsoft.com/office/drawing/2014/main" id="{9D34691D-0861-A5AC-26F6-0F2B0CE92487}"/>
                    </a:ext>
                  </a:extLst>
                </p:cNvPr>
                <p:cNvSpPr/>
                <p:nvPr/>
              </p:nvSpPr>
              <p:spPr>
                <a:xfrm>
                  <a:off x="8389072" y="5073650"/>
                  <a:ext cx="969528" cy="31750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22" name="Gerader Verbinder 21">
                  <a:extLst>
                    <a:ext uri="{FF2B5EF4-FFF2-40B4-BE49-F238E27FC236}">
                      <a16:creationId xmlns:a16="http://schemas.microsoft.com/office/drawing/2014/main" id="{9987F141-492E-8E5C-C46D-A20638739C98}"/>
                    </a:ext>
                  </a:extLst>
                </p:cNvPr>
                <p:cNvCxnSpPr>
                  <a:cxnSpLocks/>
                  <a:stCxn id="21" idx="1"/>
                  <a:endCxn id="21" idx="3"/>
                </p:cNvCxnSpPr>
                <p:nvPr/>
              </p:nvCxnSpPr>
              <p:spPr>
                <a:xfrm>
                  <a:off x="8389072" y="5232400"/>
                  <a:ext cx="96952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52" name="Gruppieren 51">
            <a:extLst>
              <a:ext uri="{FF2B5EF4-FFF2-40B4-BE49-F238E27FC236}">
                <a16:creationId xmlns:a16="http://schemas.microsoft.com/office/drawing/2014/main" id="{8AE137EA-96CA-433C-CA51-12B8D745E8A0}"/>
              </a:ext>
            </a:extLst>
          </p:cNvPr>
          <p:cNvGrpSpPr/>
          <p:nvPr/>
        </p:nvGrpSpPr>
        <p:grpSpPr>
          <a:xfrm>
            <a:off x="6094276" y="4649740"/>
            <a:ext cx="2789864" cy="1511466"/>
            <a:chOff x="7704144" y="2452606"/>
            <a:chExt cx="3604454" cy="1952787"/>
          </a:xfrm>
        </p:grpSpPr>
        <p:sp>
          <p:nvSpPr>
            <p:cNvPr id="5" name="Pfeil: nach rechts 4">
              <a:extLst>
                <a:ext uri="{FF2B5EF4-FFF2-40B4-BE49-F238E27FC236}">
                  <a16:creationId xmlns:a16="http://schemas.microsoft.com/office/drawing/2014/main" id="{C62EEDA4-1A3F-DEDE-8B65-C3BDF8692A6A}"/>
                </a:ext>
              </a:extLst>
            </p:cNvPr>
            <p:cNvSpPr/>
            <p:nvPr/>
          </p:nvSpPr>
          <p:spPr>
            <a:xfrm>
              <a:off x="8604144" y="2452606"/>
              <a:ext cx="2704454" cy="19527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28" name="Gruppieren 27">
              <a:extLst>
                <a:ext uri="{FF2B5EF4-FFF2-40B4-BE49-F238E27FC236}">
                  <a16:creationId xmlns:a16="http://schemas.microsoft.com/office/drawing/2014/main" id="{C7E8D4EF-1272-BFD7-7CE5-61CF62F80D64}"/>
                </a:ext>
              </a:extLst>
            </p:cNvPr>
            <p:cNvGrpSpPr/>
            <p:nvPr/>
          </p:nvGrpSpPr>
          <p:grpSpPr>
            <a:xfrm>
              <a:off x="7704144" y="2528998"/>
              <a:ext cx="1800000" cy="1800000"/>
              <a:chOff x="3717751" y="2630595"/>
              <a:chExt cx="3258937" cy="3258937"/>
            </a:xfrm>
          </p:grpSpPr>
          <p:sp>
            <p:nvSpPr>
              <p:cNvPr id="29" name="Ellipse 28">
                <a:extLst>
                  <a:ext uri="{FF2B5EF4-FFF2-40B4-BE49-F238E27FC236}">
                    <a16:creationId xmlns:a16="http://schemas.microsoft.com/office/drawing/2014/main" id="{04D2922C-1E24-7142-BBA1-3982514B99B9}"/>
                  </a:ext>
                </a:extLst>
              </p:cNvPr>
              <p:cNvSpPr/>
              <p:nvPr/>
            </p:nvSpPr>
            <p:spPr>
              <a:xfrm>
                <a:off x="3717751" y="2630595"/>
                <a:ext cx="3258937" cy="32589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grpSp>
            <p:nvGrpSpPr>
              <p:cNvPr id="30" name="Gruppieren 29">
                <a:extLst>
                  <a:ext uri="{FF2B5EF4-FFF2-40B4-BE49-F238E27FC236}">
                    <a16:creationId xmlns:a16="http://schemas.microsoft.com/office/drawing/2014/main" id="{03C38408-EE24-0DD0-1FF6-B6426D3C4D9F}"/>
                  </a:ext>
                </a:extLst>
              </p:cNvPr>
              <p:cNvGrpSpPr/>
              <p:nvPr/>
            </p:nvGrpSpPr>
            <p:grpSpPr>
              <a:xfrm>
                <a:off x="4362161" y="3206989"/>
                <a:ext cx="1970116" cy="2106148"/>
                <a:chOff x="4463935" y="3429000"/>
                <a:chExt cx="1745672" cy="1866207"/>
              </a:xfrm>
            </p:grpSpPr>
            <p:cxnSp>
              <p:nvCxnSpPr>
                <p:cNvPr id="31" name="Gerader Verbinder 30">
                  <a:extLst>
                    <a:ext uri="{FF2B5EF4-FFF2-40B4-BE49-F238E27FC236}">
                      <a16:creationId xmlns:a16="http://schemas.microsoft.com/office/drawing/2014/main" id="{BAFB3151-5AD0-5162-6FDA-EBA704882C5A}"/>
                    </a:ext>
                  </a:extLst>
                </p:cNvPr>
                <p:cNvCxnSpPr>
                  <a:cxnSpLocks/>
                </p:cNvCxnSpPr>
                <p:nvPr/>
              </p:nvCxnSpPr>
              <p:spPr>
                <a:xfrm>
                  <a:off x="4463935" y="3429000"/>
                  <a:ext cx="0" cy="186620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41D60F93-AAB5-7889-5539-78532E7ADB12}"/>
                    </a:ext>
                  </a:extLst>
                </p:cNvPr>
                <p:cNvCxnSpPr/>
                <p:nvPr/>
              </p:nvCxnSpPr>
              <p:spPr>
                <a:xfrm>
                  <a:off x="4480560" y="5278581"/>
                  <a:ext cx="172904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588FFB32-0864-BD1D-F58D-0DFF6F537C5B}"/>
                    </a:ext>
                  </a:extLst>
                </p:cNvPr>
                <p:cNvCxnSpPr>
                  <a:cxnSpLocks/>
                </p:cNvCxnSpPr>
                <p:nvPr/>
              </p:nvCxnSpPr>
              <p:spPr>
                <a:xfrm>
                  <a:off x="4852555" y="3429000"/>
                  <a:ext cx="0" cy="1866207"/>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2468C537-4731-1ABF-D2A1-5CC071F5E047}"/>
                    </a:ext>
                  </a:extLst>
                </p:cNvPr>
                <p:cNvCxnSpPr>
                  <a:cxnSpLocks/>
                </p:cNvCxnSpPr>
                <p:nvPr/>
              </p:nvCxnSpPr>
              <p:spPr>
                <a:xfrm>
                  <a:off x="5241175" y="3429000"/>
                  <a:ext cx="0" cy="1866207"/>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044959E-9C76-AA7C-BC04-DB89419132D9}"/>
                    </a:ext>
                  </a:extLst>
                </p:cNvPr>
                <p:cNvCxnSpPr>
                  <a:cxnSpLocks/>
                </p:cNvCxnSpPr>
                <p:nvPr/>
              </p:nvCxnSpPr>
              <p:spPr>
                <a:xfrm>
                  <a:off x="5629795" y="3429000"/>
                  <a:ext cx="0" cy="1866207"/>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950DB1A3-6C6F-1EE4-B71B-9B4EA1D73E59}"/>
                    </a:ext>
                  </a:extLst>
                </p:cNvPr>
                <p:cNvCxnSpPr>
                  <a:cxnSpLocks/>
                </p:cNvCxnSpPr>
                <p:nvPr/>
              </p:nvCxnSpPr>
              <p:spPr>
                <a:xfrm>
                  <a:off x="6018414" y="3429000"/>
                  <a:ext cx="0" cy="1866207"/>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37769C2C-C7B5-0932-548D-2D906E1B49B8}"/>
                    </a:ext>
                  </a:extLst>
                </p:cNvPr>
                <p:cNvCxnSpPr>
                  <a:cxnSpLocks/>
                </p:cNvCxnSpPr>
                <p:nvPr/>
              </p:nvCxnSpPr>
              <p:spPr>
                <a:xfrm>
                  <a:off x="4480560" y="4905539"/>
                  <a:ext cx="1729047" cy="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A8ADD3B4-2226-93FE-E0E1-B73C5FEB93F0}"/>
                    </a:ext>
                  </a:extLst>
                </p:cNvPr>
                <p:cNvCxnSpPr>
                  <a:cxnSpLocks/>
                </p:cNvCxnSpPr>
                <p:nvPr/>
              </p:nvCxnSpPr>
              <p:spPr>
                <a:xfrm>
                  <a:off x="4480560" y="4532497"/>
                  <a:ext cx="1729047" cy="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8224DF12-976C-FDBC-3AE9-50C20E95AE31}"/>
                    </a:ext>
                  </a:extLst>
                </p:cNvPr>
                <p:cNvCxnSpPr>
                  <a:cxnSpLocks/>
                </p:cNvCxnSpPr>
                <p:nvPr/>
              </p:nvCxnSpPr>
              <p:spPr>
                <a:xfrm>
                  <a:off x="4480560" y="4159455"/>
                  <a:ext cx="1729047" cy="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6DA4BD0E-06A5-8A56-1F20-F3535FAA2F14}"/>
                    </a:ext>
                  </a:extLst>
                </p:cNvPr>
                <p:cNvCxnSpPr>
                  <a:cxnSpLocks/>
                </p:cNvCxnSpPr>
                <p:nvPr/>
              </p:nvCxnSpPr>
              <p:spPr>
                <a:xfrm>
                  <a:off x="4480560" y="3786413"/>
                  <a:ext cx="1729047" cy="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1E4A33C6-752F-55DD-7385-94E881B91FF8}"/>
                    </a:ext>
                  </a:extLst>
                </p:cNvPr>
                <p:cNvSpPr/>
                <p:nvPr/>
              </p:nvSpPr>
              <p:spPr>
                <a:xfrm>
                  <a:off x="4527436" y="4947252"/>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2" name="Rechteck 41">
                  <a:extLst>
                    <a:ext uri="{FF2B5EF4-FFF2-40B4-BE49-F238E27FC236}">
                      <a16:creationId xmlns:a16="http://schemas.microsoft.com/office/drawing/2014/main" id="{F78FC1E2-F1E4-86C3-344E-39E1946B3D15}"/>
                    </a:ext>
                  </a:extLst>
                </p:cNvPr>
                <p:cNvSpPr/>
                <p:nvPr/>
              </p:nvSpPr>
              <p:spPr>
                <a:xfrm>
                  <a:off x="4913073" y="4947252"/>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3" name="Rechteck 42">
                  <a:extLst>
                    <a:ext uri="{FF2B5EF4-FFF2-40B4-BE49-F238E27FC236}">
                      <a16:creationId xmlns:a16="http://schemas.microsoft.com/office/drawing/2014/main" id="{FA1AC433-958E-D780-8774-1EF1442DE9CA}"/>
                    </a:ext>
                  </a:extLst>
                </p:cNvPr>
                <p:cNvSpPr/>
                <p:nvPr/>
              </p:nvSpPr>
              <p:spPr>
                <a:xfrm>
                  <a:off x="5298710" y="4947252"/>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4" name="Rechteck 43">
                  <a:extLst>
                    <a:ext uri="{FF2B5EF4-FFF2-40B4-BE49-F238E27FC236}">
                      <a16:creationId xmlns:a16="http://schemas.microsoft.com/office/drawing/2014/main" id="{26437835-A780-82D6-BED4-EC7FD67F9C99}"/>
                    </a:ext>
                  </a:extLst>
                </p:cNvPr>
                <p:cNvSpPr/>
                <p:nvPr/>
              </p:nvSpPr>
              <p:spPr>
                <a:xfrm>
                  <a:off x="5684347" y="4947252"/>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5" name="Rechteck 44">
                  <a:extLst>
                    <a:ext uri="{FF2B5EF4-FFF2-40B4-BE49-F238E27FC236}">
                      <a16:creationId xmlns:a16="http://schemas.microsoft.com/office/drawing/2014/main" id="{54BE2855-FC55-0EC2-7E06-E9DECDEB8B63}"/>
                    </a:ext>
                  </a:extLst>
                </p:cNvPr>
                <p:cNvSpPr/>
                <p:nvPr/>
              </p:nvSpPr>
              <p:spPr>
                <a:xfrm>
                  <a:off x="4527436" y="4573598"/>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6" name="Rechteck 45">
                  <a:extLst>
                    <a:ext uri="{FF2B5EF4-FFF2-40B4-BE49-F238E27FC236}">
                      <a16:creationId xmlns:a16="http://schemas.microsoft.com/office/drawing/2014/main" id="{AD1EC5AF-D202-1925-C5A5-00720AC75262}"/>
                    </a:ext>
                  </a:extLst>
                </p:cNvPr>
                <p:cNvSpPr/>
                <p:nvPr/>
              </p:nvSpPr>
              <p:spPr>
                <a:xfrm>
                  <a:off x="4913073" y="4573598"/>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7" name="Rechteck 46">
                  <a:extLst>
                    <a:ext uri="{FF2B5EF4-FFF2-40B4-BE49-F238E27FC236}">
                      <a16:creationId xmlns:a16="http://schemas.microsoft.com/office/drawing/2014/main" id="{C5F12F49-B8D3-A617-38A1-1F328D394A69}"/>
                    </a:ext>
                  </a:extLst>
                </p:cNvPr>
                <p:cNvSpPr/>
                <p:nvPr/>
              </p:nvSpPr>
              <p:spPr>
                <a:xfrm>
                  <a:off x="5298710" y="4573598"/>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8" name="Rechteck 47">
                  <a:extLst>
                    <a:ext uri="{FF2B5EF4-FFF2-40B4-BE49-F238E27FC236}">
                      <a16:creationId xmlns:a16="http://schemas.microsoft.com/office/drawing/2014/main" id="{B97CB8D8-4814-E3B3-A091-05305FE50917}"/>
                    </a:ext>
                  </a:extLst>
                </p:cNvPr>
                <p:cNvSpPr/>
                <p:nvPr/>
              </p:nvSpPr>
              <p:spPr>
                <a:xfrm>
                  <a:off x="4913073" y="4198987"/>
                  <a:ext cx="279516" cy="2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grpSp>
      <p:sp>
        <p:nvSpPr>
          <p:cNvPr id="53" name="Textfeld 52">
            <a:extLst>
              <a:ext uri="{FF2B5EF4-FFF2-40B4-BE49-F238E27FC236}">
                <a16:creationId xmlns:a16="http://schemas.microsoft.com/office/drawing/2014/main" id="{F1262F89-3764-347B-DD81-5FCC6B01FAEA}"/>
              </a:ext>
            </a:extLst>
          </p:cNvPr>
          <p:cNvSpPr txBox="1"/>
          <p:nvPr/>
        </p:nvSpPr>
        <p:spPr>
          <a:xfrm>
            <a:off x="3224404" y="1845348"/>
            <a:ext cx="3489610" cy="738664"/>
          </a:xfrm>
          <a:prstGeom prst="rect">
            <a:avLst/>
          </a:prstGeom>
          <a:noFill/>
        </p:spPr>
        <p:txBody>
          <a:bodyPr wrap="none" rtlCol="0">
            <a:spAutoFit/>
          </a:bodyPr>
          <a:lstStyle/>
          <a:p>
            <a:r>
              <a:rPr lang="de-DE" sz="2400"/>
              <a:t>Information Design</a:t>
            </a:r>
            <a:endParaRPr lang="de-AT" sz="2400"/>
          </a:p>
          <a:p>
            <a:r>
              <a:rPr lang="de-AT"/>
              <a:t>Visualisierung &amp; Diagrammauswahl</a:t>
            </a:r>
            <a:endParaRPr lang="de-DE"/>
          </a:p>
        </p:txBody>
      </p:sp>
      <p:sp>
        <p:nvSpPr>
          <p:cNvPr id="54" name="Textfeld 53">
            <a:extLst>
              <a:ext uri="{FF2B5EF4-FFF2-40B4-BE49-F238E27FC236}">
                <a16:creationId xmlns:a16="http://schemas.microsoft.com/office/drawing/2014/main" id="{9368B6D4-FF75-BA8C-336B-9F969991D8E7}"/>
              </a:ext>
            </a:extLst>
          </p:cNvPr>
          <p:cNvSpPr txBox="1"/>
          <p:nvPr/>
        </p:nvSpPr>
        <p:spPr>
          <a:xfrm>
            <a:off x="6094276" y="3258898"/>
            <a:ext cx="3585469" cy="738664"/>
          </a:xfrm>
          <a:prstGeom prst="rect">
            <a:avLst/>
          </a:prstGeom>
          <a:noFill/>
        </p:spPr>
        <p:txBody>
          <a:bodyPr wrap="none" rtlCol="0">
            <a:spAutoFit/>
          </a:bodyPr>
          <a:lstStyle/>
          <a:p>
            <a:r>
              <a:rPr lang="de-DE" sz="2400"/>
              <a:t>Visual Business Intelligence</a:t>
            </a:r>
          </a:p>
          <a:p>
            <a:r>
              <a:rPr lang="de-DE"/>
              <a:t>Storytelling &amp; Interaktivität</a:t>
            </a:r>
          </a:p>
        </p:txBody>
      </p:sp>
      <p:sp>
        <p:nvSpPr>
          <p:cNvPr id="55" name="Textfeld 54">
            <a:extLst>
              <a:ext uri="{FF2B5EF4-FFF2-40B4-BE49-F238E27FC236}">
                <a16:creationId xmlns:a16="http://schemas.microsoft.com/office/drawing/2014/main" id="{31C21CDC-90B8-A809-FB89-36226B2893C5}"/>
              </a:ext>
            </a:extLst>
          </p:cNvPr>
          <p:cNvSpPr txBox="1"/>
          <p:nvPr/>
        </p:nvSpPr>
        <p:spPr>
          <a:xfrm>
            <a:off x="9015096" y="5036141"/>
            <a:ext cx="2936830" cy="1015663"/>
          </a:xfrm>
          <a:prstGeom prst="rect">
            <a:avLst/>
          </a:prstGeom>
          <a:noFill/>
        </p:spPr>
        <p:txBody>
          <a:bodyPr wrap="none" rtlCol="0">
            <a:spAutoFit/>
          </a:bodyPr>
          <a:lstStyle/>
          <a:p>
            <a:r>
              <a:rPr lang="de-DE" sz="2400"/>
              <a:t>Visual Analytics</a:t>
            </a:r>
          </a:p>
          <a:p>
            <a:r>
              <a:rPr lang="de-DE"/>
              <a:t>Explorativ &amp; fortgeschrittene </a:t>
            </a:r>
          </a:p>
          <a:p>
            <a:r>
              <a:rPr lang="de-DE"/>
              <a:t>Diagramme</a:t>
            </a:r>
            <a:endParaRPr lang="de-AT"/>
          </a:p>
        </p:txBody>
      </p:sp>
      <p:graphicFrame>
        <p:nvGraphicFramePr>
          <p:cNvPr id="49" name="Tabelle 11">
            <a:extLst>
              <a:ext uri="{FF2B5EF4-FFF2-40B4-BE49-F238E27FC236}">
                <a16:creationId xmlns:a16="http://schemas.microsoft.com/office/drawing/2014/main" id="{77D66E0A-9060-3BB4-521A-43DF633EFC7A}"/>
              </a:ext>
            </a:extLst>
          </p:cNvPr>
          <p:cNvGraphicFramePr>
            <a:graphicFrameLocks noGrp="1"/>
          </p:cNvGraphicFramePr>
          <p:nvPr/>
        </p:nvGraphicFramePr>
        <p:xfrm>
          <a:off x="336000" y="4767642"/>
          <a:ext cx="5613402" cy="1828800"/>
        </p:xfrm>
        <a:graphic>
          <a:graphicData uri="http://schemas.openxmlformats.org/drawingml/2006/table">
            <a:tbl>
              <a:tblPr firstRow="1" bandRow="1">
                <a:tableStyleId>{2D5ABB26-0587-4C30-8999-92F81FD0307C}</a:tableStyleId>
              </a:tblPr>
              <a:tblGrid>
                <a:gridCol w="2371746">
                  <a:extLst>
                    <a:ext uri="{9D8B030D-6E8A-4147-A177-3AD203B41FA5}">
                      <a16:colId xmlns:a16="http://schemas.microsoft.com/office/drawing/2014/main" val="2725816850"/>
                    </a:ext>
                  </a:extLst>
                </a:gridCol>
                <a:gridCol w="3241656">
                  <a:extLst>
                    <a:ext uri="{9D8B030D-6E8A-4147-A177-3AD203B41FA5}">
                      <a16:colId xmlns:a16="http://schemas.microsoft.com/office/drawing/2014/main" val="589739075"/>
                    </a:ext>
                  </a:extLst>
                </a:gridCol>
              </a:tblGrid>
              <a:tr h="370840">
                <a:tc>
                  <a:txBody>
                    <a:bodyPr/>
                    <a:lstStyle/>
                    <a:p>
                      <a:r>
                        <a:rPr lang="de-DE" sz="2400"/>
                        <a:t>Verwendung:</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Advanced 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4624174"/>
                  </a:ext>
                </a:extLst>
              </a:tr>
              <a:tr h="370840">
                <a:tc>
                  <a:txBody>
                    <a:bodyPr/>
                    <a:lstStyle/>
                    <a:p>
                      <a:r>
                        <a:rPr lang="de-DE" sz="2400"/>
                        <a:t>Daten:</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Rohdaten</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9017414"/>
                  </a:ext>
                </a:extLst>
              </a:tr>
              <a:tr h="370840">
                <a:tc>
                  <a:txBody>
                    <a:bodyPr/>
                    <a:lstStyle/>
                    <a:p>
                      <a:r>
                        <a:rPr lang="de-DE" sz="2400"/>
                        <a:t>Visualisierung:</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explorativ</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8014404"/>
                  </a:ext>
                </a:extLst>
              </a:tr>
              <a:tr h="370840">
                <a:tc>
                  <a:txBody>
                    <a:bodyPr/>
                    <a:lstStyle/>
                    <a:p>
                      <a:r>
                        <a:rPr lang="de-DE" sz="2400"/>
                        <a:t>Navigation:</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2400"/>
                        <a:t>Self-Service</a:t>
                      </a:r>
                      <a:endParaRPr lang="de-AT" sz="2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9204857"/>
                  </a:ext>
                </a:extLst>
              </a:tr>
            </a:tbl>
          </a:graphicData>
        </a:graphic>
      </p:graphicFrame>
      <p:pic>
        <p:nvPicPr>
          <p:cNvPr id="56" name="Grafik 55">
            <a:extLst>
              <a:ext uri="{FF2B5EF4-FFF2-40B4-BE49-F238E27FC236}">
                <a16:creationId xmlns:a16="http://schemas.microsoft.com/office/drawing/2014/main" id="{B8499E2D-ABD8-B50F-A801-6A3AC688FCB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760166" y="1289830"/>
            <a:ext cx="1966615" cy="28605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835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BF3379A-0D0B-540B-7EE9-9787A2256D49}"/>
              </a:ext>
            </a:extLst>
          </p:cNvPr>
          <p:cNvPicPr>
            <a:picLocks noChangeAspect="1"/>
          </p:cNvPicPr>
          <p:nvPr/>
        </p:nvPicPr>
        <p:blipFill rotWithShape="1">
          <a:blip r:embed="rId3">
            <a:extLst>
              <a:ext uri="{28A0092B-C50C-407E-A947-70E740481C1C}">
                <a14:useLocalDpi xmlns:a14="http://schemas.microsoft.com/office/drawing/2010/main" val="0"/>
              </a:ext>
            </a:extLst>
          </a:blip>
          <a:srcRect t="-7641" b="-7641"/>
          <a:stretch/>
        </p:blipFill>
        <p:spPr>
          <a:xfrm>
            <a:off x="5264700" y="2208136"/>
            <a:ext cx="6591300" cy="4234996"/>
          </a:xfrm>
          <a:prstGeom prst="rect">
            <a:avLst/>
          </a:prstGeom>
          <a:ln>
            <a:solidFill>
              <a:schemeClr val="tx1"/>
            </a:solidFill>
          </a:ln>
        </p:spPr>
      </p:pic>
      <p:sp>
        <p:nvSpPr>
          <p:cNvPr id="2" name="Titel 1">
            <a:extLst>
              <a:ext uri="{FF2B5EF4-FFF2-40B4-BE49-F238E27FC236}">
                <a16:creationId xmlns:a16="http://schemas.microsoft.com/office/drawing/2014/main" id="{14257220-27BD-8307-F228-BC734F91D5B3}"/>
              </a:ext>
            </a:extLst>
          </p:cNvPr>
          <p:cNvSpPr>
            <a:spLocks noGrp="1"/>
          </p:cNvSpPr>
          <p:nvPr>
            <p:ph type="title"/>
          </p:nvPr>
        </p:nvSpPr>
        <p:spPr/>
        <p:txBody>
          <a:bodyPr/>
          <a:lstStyle/>
          <a:p>
            <a:r>
              <a:rPr lang="de-DE"/>
              <a:t>Visual ANALYTICS</a:t>
            </a:r>
            <a:endParaRPr lang="de-AT"/>
          </a:p>
        </p:txBody>
      </p:sp>
      <p:pic>
        <p:nvPicPr>
          <p:cNvPr id="3" name="Inhaltsplatzhalter 4">
            <a:extLst>
              <a:ext uri="{FF2B5EF4-FFF2-40B4-BE49-F238E27FC236}">
                <a16:creationId xmlns:a16="http://schemas.microsoft.com/office/drawing/2014/main" id="{B118AB80-EFBF-16E6-B8E6-9E76D9DA7200}"/>
              </a:ext>
            </a:extLst>
          </p:cNvPr>
          <p:cNvPicPr>
            <a:picLocks noChangeAspect="1"/>
          </p:cNvPicPr>
          <p:nvPr/>
        </p:nvPicPr>
        <p:blipFill rotWithShape="1">
          <a:blip r:embed="rId4">
            <a:extLst>
              <a:ext uri="{28A0092B-C50C-407E-A947-70E740481C1C}">
                <a14:useLocalDpi xmlns:a14="http://schemas.microsoft.com/office/drawing/2010/main" val="0"/>
              </a:ext>
            </a:extLst>
          </a:blip>
          <a:srcRect t="7872" b="7872"/>
          <a:stretch/>
        </p:blipFill>
        <p:spPr>
          <a:xfrm>
            <a:off x="336000" y="1252538"/>
            <a:ext cx="6206102" cy="3490912"/>
          </a:xfrm>
          <a:prstGeom prst="rect">
            <a:avLst/>
          </a:prstGeom>
        </p:spPr>
      </p:pic>
    </p:spTree>
    <p:extLst>
      <p:ext uri="{BB962C8B-B14F-4D97-AF65-F5344CB8AC3E}">
        <p14:creationId xmlns:p14="http://schemas.microsoft.com/office/powerpoint/2010/main" val="132151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Screenshot enthält.&#10;&#10;Automatisch generierte Beschreibung">
            <a:extLst>
              <a:ext uri="{FF2B5EF4-FFF2-40B4-BE49-F238E27FC236}">
                <a16:creationId xmlns:a16="http://schemas.microsoft.com/office/drawing/2014/main" id="{31684E27-0329-4A62-8890-83B1FCC5D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185" y="960224"/>
            <a:ext cx="8717093" cy="4937551"/>
          </a:xfrm>
          <a:prstGeom prst="rect">
            <a:avLst/>
          </a:prstGeom>
        </p:spPr>
      </p:pic>
      <p:sp>
        <p:nvSpPr>
          <p:cNvPr id="5" name="Rechteck 4">
            <a:extLst>
              <a:ext uri="{FF2B5EF4-FFF2-40B4-BE49-F238E27FC236}">
                <a16:creationId xmlns:a16="http://schemas.microsoft.com/office/drawing/2014/main" id="{E3161887-2C67-4690-8994-9EB9A9B33FB6}"/>
              </a:ext>
            </a:extLst>
          </p:cNvPr>
          <p:cNvSpPr/>
          <p:nvPr/>
        </p:nvSpPr>
        <p:spPr>
          <a:xfrm>
            <a:off x="2421427" y="4328809"/>
            <a:ext cx="7184571" cy="485938"/>
          </a:xfrm>
          <a:prstGeom prst="rect">
            <a:avLst/>
          </a:prstGeom>
          <a:solidFill>
            <a:srgbClr val="FFFF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804997F-5876-48DB-ABB7-6EFC9295E24E}"/>
              </a:ext>
            </a:extLst>
          </p:cNvPr>
          <p:cNvSpPr/>
          <p:nvPr/>
        </p:nvSpPr>
        <p:spPr>
          <a:xfrm>
            <a:off x="1602184" y="2021558"/>
            <a:ext cx="8717093" cy="38762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27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Auto, draußen, sitzend, geparkt enthält.&#10;&#10;Automatisch generierte Beschreibung">
            <a:extLst>
              <a:ext uri="{FF2B5EF4-FFF2-40B4-BE49-F238E27FC236}">
                <a16:creationId xmlns:a16="http://schemas.microsoft.com/office/drawing/2014/main" id="{604E2793-B7A7-46B3-8C1F-799A3ADF2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77" y="-106017"/>
            <a:ext cx="12464838" cy="7063408"/>
          </a:xfrm>
          <a:prstGeom prst="rect">
            <a:avLst/>
          </a:prstGeom>
        </p:spPr>
      </p:pic>
    </p:spTree>
    <p:extLst>
      <p:ext uri="{BB962C8B-B14F-4D97-AF65-F5344CB8AC3E}">
        <p14:creationId xmlns:p14="http://schemas.microsoft.com/office/powerpoint/2010/main" val="1832959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2BD1FED-97B0-4B69-B521-49206B955448}"/>
              </a:ext>
            </a:extLst>
          </p:cNvPr>
          <p:cNvSpPr txBox="1"/>
          <p:nvPr/>
        </p:nvSpPr>
        <p:spPr>
          <a:xfrm>
            <a:off x="1832456" y="1193713"/>
            <a:ext cx="8527088" cy="3693319"/>
          </a:xfrm>
          <a:prstGeom prst="rect">
            <a:avLst/>
          </a:prstGeom>
          <a:noFill/>
        </p:spPr>
        <p:txBody>
          <a:bodyPr wrap="square">
            <a:spAutoFit/>
          </a:bodyPr>
          <a:lstStyle/>
          <a:p>
            <a:pPr algn="l" fontAlgn="base"/>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13:00 - 14:00 Uhr</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GETTING STARTED &amp; VBA MODEL</a:t>
            </a: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14:00 - 14:30 Uhr</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BASICS IN THE TOOL</a:t>
            </a: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10 Minuten</a:t>
            </a:r>
            <a:r>
              <a:rPr lang="de-DE" b="1">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Coffee break</a:t>
            </a: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14:40 - 15:15 Uhr</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 DESIGN - Part 1</a:t>
            </a: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15:15 - 16:00 Uhr</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 DESIGN - Part 2</a:t>
            </a: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10 Minuten</a:t>
            </a:r>
            <a:r>
              <a:rPr lang="de-DE" b="1">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Coffee break</a:t>
            </a:r>
          </a:p>
          <a:p>
            <a:pPr algn="l" fontAlgn="base"/>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ase"/>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16:10 - </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17</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:00 Uhr</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 DESIGN - Part </a:t>
            </a:r>
            <a:r>
              <a:rPr lang="de-DE">
                <a:solidFill>
                  <a:srgbClr val="000000"/>
                </a:solidFill>
                <a:latin typeface="Open Sans" panose="020B0606030504020204" pitchFamily="34" charset="0"/>
                <a:ea typeface="Open Sans" panose="020B0606030504020204" pitchFamily="34" charset="0"/>
                <a:cs typeface="Open Sans" panose="020B0606030504020204" pitchFamily="34" charset="0"/>
              </a:rPr>
              <a:t>3</a:t>
            </a:r>
            <a:endParaRPr lang="de-DE"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78593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drinnen, schwarz, sitzend, Stereo enthält.&#10;&#10;Automatisch generierte Beschreibung">
            <a:extLst>
              <a:ext uri="{FF2B5EF4-FFF2-40B4-BE49-F238E27FC236}">
                <a16:creationId xmlns:a16="http://schemas.microsoft.com/office/drawing/2014/main" id="{50997B0C-FB70-430F-A7DE-10463E81AE09}"/>
              </a:ext>
            </a:extLst>
          </p:cNvPr>
          <p:cNvPicPr>
            <a:picLocks noChangeAspect="1"/>
          </p:cNvPicPr>
          <p:nvPr/>
        </p:nvPicPr>
        <p:blipFill rotWithShape="1">
          <a:blip r:embed="rId3">
            <a:extLst>
              <a:ext uri="{28A0092B-C50C-407E-A947-70E740481C1C}">
                <a14:useLocalDpi xmlns:a14="http://schemas.microsoft.com/office/drawing/2010/main" val="0"/>
              </a:ext>
            </a:extLst>
          </a:blip>
          <a:srcRect l="21641" t="15749" r="21146" b="18833"/>
          <a:stretch/>
        </p:blipFill>
        <p:spPr>
          <a:xfrm>
            <a:off x="0" y="-89452"/>
            <a:ext cx="12659557" cy="7036904"/>
          </a:xfrm>
          <a:prstGeom prst="rect">
            <a:avLst/>
          </a:prstGeom>
        </p:spPr>
      </p:pic>
    </p:spTree>
    <p:extLst>
      <p:ext uri="{BB962C8B-B14F-4D97-AF65-F5344CB8AC3E}">
        <p14:creationId xmlns:p14="http://schemas.microsoft.com/office/powerpoint/2010/main" val="1318102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Netflix Guided Dashboard">
            <a:hlinkClick r:id="" action="ppaction://media"/>
            <a:extLst>
              <a:ext uri="{FF2B5EF4-FFF2-40B4-BE49-F238E27FC236}">
                <a16:creationId xmlns:a16="http://schemas.microsoft.com/office/drawing/2014/main" id="{6D4704DE-15C3-46F2-857D-2A74A3FE6F1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44" b="1"/>
          <a:stretch/>
        </p:blipFill>
        <p:spPr>
          <a:xfrm>
            <a:off x="0" y="0"/>
            <a:ext cx="12192000" cy="6867832"/>
          </a:xfrm>
          <a:prstGeom prst="rect">
            <a:avLst/>
          </a:prstGeom>
        </p:spPr>
      </p:pic>
    </p:spTree>
    <p:extLst>
      <p:ext uri="{BB962C8B-B14F-4D97-AF65-F5344CB8AC3E}">
        <p14:creationId xmlns:p14="http://schemas.microsoft.com/office/powerpoint/2010/main" val="303963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a:latin typeface="Open Sans" panose="020B0606030504020204" pitchFamily="34" charset="0"/>
                <a:ea typeface="Open Sans" panose="020B0606030504020204" pitchFamily="34" charset="0"/>
                <a:cs typeface="Open Sans" panose="020B0606030504020204" pitchFamily="34" charset="0"/>
              </a:rPr>
              <a:t>MANTRA DER INFORMATIONSVISUALISIERUNG</a:t>
            </a:r>
          </a:p>
        </p:txBody>
      </p:sp>
      <p:sp>
        <p:nvSpPr>
          <p:cNvPr id="3" name="Foliennummernplatzhalt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5D6DD4-E4F1-4CEE-8C1B-60EC2A3A9ACE}" type="slidenum">
              <a:rPr kumimoji="0" lang="de-DE" sz="1000" b="0" i="0" u="none" strike="noStrike" kern="1200" cap="none" spc="0" normalizeH="0" baseline="0" noProof="0" smtClean="0">
                <a:ln>
                  <a:noFill/>
                </a:ln>
                <a:solidFill>
                  <a:prstClr val="black">
                    <a:tint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e-DE" sz="1000" b="0" i="0" u="none" strike="noStrike" kern="1200" cap="none" spc="0" normalizeH="0" baseline="0" noProof="0">
              <a:ln>
                <a:noFill/>
              </a:ln>
              <a:solidFill>
                <a:prstClr val="black">
                  <a:tint val="7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uppieren 1">
            <a:extLst>
              <a:ext uri="{FF2B5EF4-FFF2-40B4-BE49-F238E27FC236}">
                <a16:creationId xmlns:a16="http://schemas.microsoft.com/office/drawing/2014/main" id="{4085442C-267D-4BFB-99B2-F2865A5A3BF8}"/>
              </a:ext>
            </a:extLst>
          </p:cNvPr>
          <p:cNvGrpSpPr/>
          <p:nvPr/>
        </p:nvGrpSpPr>
        <p:grpSpPr>
          <a:xfrm>
            <a:off x="3284197" y="1349828"/>
            <a:ext cx="5329051" cy="3981882"/>
            <a:chOff x="192654" y="990600"/>
            <a:chExt cx="5329051" cy="3981882"/>
          </a:xfrm>
        </p:grpSpPr>
        <p:sp>
          <p:nvSpPr>
            <p:cNvPr id="49" name="Rechteck 48"/>
            <p:cNvSpPr/>
            <p:nvPr/>
          </p:nvSpPr>
          <p:spPr>
            <a:xfrm>
              <a:off x="4045330" y="4058082"/>
              <a:ext cx="1476375" cy="914400"/>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Textfeld 7"/>
            <p:cNvSpPr txBox="1"/>
            <p:nvPr/>
          </p:nvSpPr>
          <p:spPr>
            <a:xfrm>
              <a:off x="904558" y="990600"/>
              <a:ext cx="1181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Overview</a:t>
              </a:r>
              <a:endParaRPr kumimoji="0" lang="de-DE"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feld 8"/>
            <p:cNvSpPr txBox="1"/>
            <p:nvPr/>
          </p:nvSpPr>
          <p:spPr>
            <a:xfrm>
              <a:off x="2440582" y="2318900"/>
              <a:ext cx="1636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Filter &amp; Zoom</a:t>
              </a:r>
            </a:p>
          </p:txBody>
        </p:sp>
        <p:sp>
          <p:nvSpPr>
            <p:cNvPr id="10" name="Textfeld 9"/>
            <p:cNvSpPr txBox="1"/>
            <p:nvPr/>
          </p:nvSpPr>
          <p:spPr>
            <a:xfrm>
              <a:off x="3993980" y="3647200"/>
              <a:ext cx="9781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Details </a:t>
              </a:r>
            </a:p>
          </p:txBody>
        </p:sp>
        <p:grpSp>
          <p:nvGrpSpPr>
            <p:cNvPr id="16" name="Gruppieren 15"/>
            <p:cNvGrpSpPr/>
            <p:nvPr/>
          </p:nvGrpSpPr>
          <p:grpSpPr>
            <a:xfrm>
              <a:off x="912857" y="1359932"/>
              <a:ext cx="1579073" cy="1003536"/>
              <a:chOff x="1608498" y="2737993"/>
              <a:chExt cx="1579073" cy="1003536"/>
            </a:xfrm>
          </p:grpSpPr>
          <p:sp>
            <p:nvSpPr>
              <p:cNvPr id="11" name="Rechteck 10"/>
              <p:cNvSpPr/>
              <p:nvPr/>
            </p:nvSpPr>
            <p:spPr>
              <a:xfrm>
                <a:off x="1659848" y="2782561"/>
                <a:ext cx="1476375" cy="914400"/>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2" name="Diagramm 11"/>
              <p:cNvGraphicFramePr/>
              <p:nvPr/>
            </p:nvGraphicFramePr>
            <p:xfrm>
              <a:off x="1608498" y="2737993"/>
              <a:ext cx="899210" cy="5670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Diagramm 12"/>
              <p:cNvGraphicFramePr/>
              <p:nvPr/>
            </p:nvGraphicFramePr>
            <p:xfrm>
              <a:off x="2262687" y="2737993"/>
              <a:ext cx="899210" cy="5670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Diagramm 13"/>
              <p:cNvGraphicFramePr/>
              <p:nvPr/>
            </p:nvGraphicFramePr>
            <p:xfrm>
              <a:off x="1634173" y="3174500"/>
              <a:ext cx="899210" cy="56702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Diagramm 14"/>
              <p:cNvGraphicFramePr/>
              <p:nvPr/>
            </p:nvGraphicFramePr>
            <p:xfrm>
              <a:off x="2288361" y="3174500"/>
              <a:ext cx="899210" cy="567029"/>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23" name="Gruppieren 22"/>
            <p:cNvGrpSpPr/>
            <p:nvPr/>
          </p:nvGrpSpPr>
          <p:grpSpPr>
            <a:xfrm>
              <a:off x="2491930" y="2688232"/>
              <a:ext cx="1527725" cy="958968"/>
              <a:chOff x="1774638" y="2820575"/>
              <a:chExt cx="1527725" cy="958968"/>
            </a:xfrm>
          </p:grpSpPr>
          <p:sp>
            <p:nvSpPr>
              <p:cNvPr id="18" name="Rechteck 17"/>
              <p:cNvSpPr/>
              <p:nvPr/>
            </p:nvSpPr>
            <p:spPr>
              <a:xfrm>
                <a:off x="1800313" y="2865143"/>
                <a:ext cx="1476375" cy="914400"/>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9" name="Diagramm 18"/>
              <p:cNvGraphicFramePr/>
              <p:nvPr/>
            </p:nvGraphicFramePr>
            <p:xfrm>
              <a:off x="1774638" y="2820575"/>
              <a:ext cx="1527725" cy="958968"/>
            </p:xfrm>
            <a:graphic>
              <a:graphicData uri="http://schemas.openxmlformats.org/drawingml/2006/chart">
                <c:chart xmlns:c="http://schemas.openxmlformats.org/drawingml/2006/chart" xmlns:r="http://schemas.openxmlformats.org/officeDocument/2006/relationships" r:id="rId7"/>
              </a:graphicData>
            </a:graphic>
          </p:graphicFrame>
        </p:grpSp>
        <p:grpSp>
          <p:nvGrpSpPr>
            <p:cNvPr id="48" name="Gruppieren 47"/>
            <p:cNvGrpSpPr/>
            <p:nvPr/>
          </p:nvGrpSpPr>
          <p:grpSpPr>
            <a:xfrm>
              <a:off x="4135517" y="4163948"/>
              <a:ext cx="1296000" cy="717614"/>
              <a:chOff x="3403997" y="4163948"/>
              <a:chExt cx="1296000" cy="717614"/>
            </a:xfrm>
          </p:grpSpPr>
          <p:sp>
            <p:nvSpPr>
              <p:cNvPr id="29" name="Rechteck 28"/>
              <p:cNvSpPr/>
              <p:nvPr/>
            </p:nvSpPr>
            <p:spPr>
              <a:xfrm>
                <a:off x="3403997" y="4163948"/>
                <a:ext cx="1296000" cy="702668"/>
              </a:xfrm>
              <a:prstGeom prst="rect">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31" name="Gerader Verbinder 30"/>
              <p:cNvCxnSpPr/>
              <p:nvPr/>
            </p:nvCxnSpPr>
            <p:spPr>
              <a:xfrm>
                <a:off x="3403997" y="4240806"/>
                <a:ext cx="1296000" cy="0"/>
              </a:xfrm>
              <a:prstGeom prst="line">
                <a:avLst/>
              </a:prstGeom>
              <a:ln w="152400"/>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4051997" y="4163948"/>
                <a:ext cx="0" cy="702668"/>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a:xfrm>
                <a:off x="3403997" y="4511743"/>
                <a:ext cx="129600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a:xfrm>
                <a:off x="3403997" y="4689179"/>
                <a:ext cx="129600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a:off x="3403997" y="4334307"/>
                <a:ext cx="129600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a:off x="3403997" y="4866616"/>
                <a:ext cx="129600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a:xfrm>
                <a:off x="3727997" y="4178894"/>
                <a:ext cx="0" cy="702668"/>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a:xfrm>
                <a:off x="4375997" y="4178894"/>
                <a:ext cx="0" cy="702668"/>
              </a:xfrm>
              <a:prstGeom prst="line">
                <a:avLst/>
              </a:prstGeom>
              <a:ln w="44450"/>
            </p:spPr>
            <p:style>
              <a:lnRef idx="1">
                <a:schemeClr val="accent1"/>
              </a:lnRef>
              <a:fillRef idx="0">
                <a:schemeClr val="accent1"/>
              </a:fillRef>
              <a:effectRef idx="0">
                <a:schemeClr val="accent1"/>
              </a:effectRef>
              <a:fontRef idx="minor">
                <a:schemeClr val="tx1"/>
              </a:fontRef>
            </p:style>
          </p:cxnSp>
        </p:grpSp>
        <p:sp>
          <p:nvSpPr>
            <p:cNvPr id="50" name="Textfeld 49"/>
            <p:cNvSpPr txBox="1"/>
            <p:nvPr/>
          </p:nvSpPr>
          <p:spPr>
            <a:xfrm>
              <a:off x="192654" y="1444015"/>
              <a:ext cx="53732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800" b="0" i="0" u="none" strike="noStrike" kern="1200" cap="none" spc="0" normalizeH="0" baseline="0" noProof="0">
                  <a:ln>
                    <a:noFill/>
                  </a:ln>
                  <a:solidFill>
                    <a:srgbClr val="4B4B4B"/>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1" name="Textfeld 50"/>
            <p:cNvSpPr txBox="1"/>
            <p:nvPr/>
          </p:nvSpPr>
          <p:spPr>
            <a:xfrm>
              <a:off x="1715773" y="2774501"/>
              <a:ext cx="53732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800" b="0" i="0" u="none" strike="noStrike" kern="1200" cap="none" spc="0" normalizeH="0" baseline="0" noProof="0">
                  <a:ln>
                    <a:noFill/>
                  </a:ln>
                  <a:solidFill>
                    <a:srgbClr val="4B4B4B"/>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sp>
          <p:nvSpPr>
            <p:cNvPr id="52" name="Textfeld 51"/>
            <p:cNvSpPr txBox="1"/>
            <p:nvPr/>
          </p:nvSpPr>
          <p:spPr>
            <a:xfrm>
              <a:off x="3238892" y="4095291"/>
              <a:ext cx="53732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800" b="0" i="0" u="none" strike="noStrike" kern="1200" cap="none" spc="0" normalizeH="0" baseline="0" noProof="0">
                  <a:ln>
                    <a:noFill/>
                  </a:ln>
                  <a:solidFill>
                    <a:srgbClr val="4B4B4B"/>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grpSp>
    </p:spTree>
    <p:extLst>
      <p:ext uri="{BB962C8B-B14F-4D97-AF65-F5344CB8AC3E}">
        <p14:creationId xmlns:p14="http://schemas.microsoft.com/office/powerpoint/2010/main" val="2934664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F2D5337-2163-43D0-A302-5759152EEAC8}"/>
              </a:ext>
            </a:extLst>
          </p:cNvPr>
          <p:cNvSpPr txBox="1"/>
          <p:nvPr/>
        </p:nvSpPr>
        <p:spPr>
          <a:xfrm>
            <a:off x="1535626" y="990213"/>
            <a:ext cx="126201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LEVELS</a:t>
            </a:r>
          </a:p>
        </p:txBody>
      </p:sp>
      <p:sp>
        <p:nvSpPr>
          <p:cNvPr id="6" name="Textfeld 5">
            <a:extLst>
              <a:ext uri="{FF2B5EF4-FFF2-40B4-BE49-F238E27FC236}">
                <a16:creationId xmlns:a16="http://schemas.microsoft.com/office/drawing/2014/main" id="{11EEE479-181D-4C8B-B22B-56F31E671757}"/>
              </a:ext>
            </a:extLst>
          </p:cNvPr>
          <p:cNvSpPr txBox="1"/>
          <p:nvPr/>
        </p:nvSpPr>
        <p:spPr>
          <a:xfrm>
            <a:off x="4853712" y="990213"/>
            <a:ext cx="172764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SUB-LEVELS</a:t>
            </a:r>
          </a:p>
        </p:txBody>
      </p:sp>
      <p:sp>
        <p:nvSpPr>
          <p:cNvPr id="31" name="Textfeld 30">
            <a:extLst>
              <a:ext uri="{FF2B5EF4-FFF2-40B4-BE49-F238E27FC236}">
                <a16:creationId xmlns:a16="http://schemas.microsoft.com/office/drawing/2014/main" id="{EF983B52-5450-4675-8EB8-90CF508198F2}"/>
              </a:ext>
            </a:extLst>
          </p:cNvPr>
          <p:cNvSpPr txBox="1"/>
          <p:nvPr/>
        </p:nvSpPr>
        <p:spPr>
          <a:xfrm>
            <a:off x="371349" y="1842097"/>
            <a:ext cx="668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90" name="Rechteck 89">
            <a:extLst>
              <a:ext uri="{FF2B5EF4-FFF2-40B4-BE49-F238E27FC236}">
                <a16:creationId xmlns:a16="http://schemas.microsoft.com/office/drawing/2014/main" id="{1F2B35BB-060A-40C3-BD1B-9D1181AEAA09}"/>
              </a:ext>
            </a:extLst>
          </p:cNvPr>
          <p:cNvSpPr/>
          <p:nvPr/>
        </p:nvSpPr>
        <p:spPr>
          <a:xfrm>
            <a:off x="1716603" y="180574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2" name="Rechteck 91">
            <a:extLst>
              <a:ext uri="{FF2B5EF4-FFF2-40B4-BE49-F238E27FC236}">
                <a16:creationId xmlns:a16="http://schemas.microsoft.com/office/drawing/2014/main" id="{B9C03316-01D0-4A0B-B4D5-BC9DB3294E33}"/>
              </a:ext>
            </a:extLst>
          </p:cNvPr>
          <p:cNvSpPr/>
          <p:nvPr/>
        </p:nvSpPr>
        <p:spPr>
          <a:xfrm>
            <a:off x="4853712" y="180574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93" name="Gerade Verbindung mit Pfeil 92">
            <a:extLst>
              <a:ext uri="{FF2B5EF4-FFF2-40B4-BE49-F238E27FC236}">
                <a16:creationId xmlns:a16="http://schemas.microsoft.com/office/drawing/2014/main" id="{436FEE14-1054-45B6-AF8A-3B0D1D255E64}"/>
              </a:ext>
            </a:extLst>
          </p:cNvPr>
          <p:cNvCxnSpPr>
            <a:stCxn id="90" idx="3"/>
            <a:endCxn id="92" idx="1"/>
          </p:cNvCxnSpPr>
          <p:nvPr/>
        </p:nvCxnSpPr>
        <p:spPr>
          <a:xfrm>
            <a:off x="4007309" y="2400401"/>
            <a:ext cx="8464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hteck 95">
            <a:extLst>
              <a:ext uri="{FF2B5EF4-FFF2-40B4-BE49-F238E27FC236}">
                <a16:creationId xmlns:a16="http://schemas.microsoft.com/office/drawing/2014/main" id="{4FC15FE5-DE96-4A4E-86F5-5070E08EC5A8}"/>
              </a:ext>
            </a:extLst>
          </p:cNvPr>
          <p:cNvSpPr/>
          <p:nvPr/>
        </p:nvSpPr>
        <p:spPr>
          <a:xfrm>
            <a:off x="4972494" y="1902388"/>
            <a:ext cx="2053142" cy="99602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Textfeld 96">
            <a:extLst>
              <a:ext uri="{FF2B5EF4-FFF2-40B4-BE49-F238E27FC236}">
                <a16:creationId xmlns:a16="http://schemas.microsoft.com/office/drawing/2014/main" id="{78BF5753-F410-4F15-88AF-9A6D890143ED}"/>
              </a:ext>
            </a:extLst>
          </p:cNvPr>
          <p:cNvSpPr txBox="1"/>
          <p:nvPr/>
        </p:nvSpPr>
        <p:spPr>
          <a:xfrm>
            <a:off x="1716603" y="1544544"/>
            <a:ext cx="114807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Landing </a:t>
            </a:r>
            <a:r>
              <a:rPr kumimoji="0" lang="de-DE" sz="1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page</a:t>
            </a:r>
            <a:endParaRPr kumimoji="0" lang="de-DE"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Textfeld 98">
            <a:extLst>
              <a:ext uri="{FF2B5EF4-FFF2-40B4-BE49-F238E27FC236}">
                <a16:creationId xmlns:a16="http://schemas.microsoft.com/office/drawing/2014/main" id="{928FD80A-05A3-4B38-80C5-4C28CE5092DB}"/>
              </a:ext>
            </a:extLst>
          </p:cNvPr>
          <p:cNvSpPr txBox="1"/>
          <p:nvPr/>
        </p:nvSpPr>
        <p:spPr>
          <a:xfrm>
            <a:off x="4853712" y="1537574"/>
            <a:ext cx="1709122"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Landing </a:t>
            </a:r>
            <a:r>
              <a:rPr kumimoji="0" lang="de-DE" sz="1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page</a:t>
            </a:r>
            <a:r>
              <a:rPr kumimoji="0" lang="de-DE"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pop-up</a:t>
            </a:r>
            <a:endParaRPr kumimoji="0" lang="de-DE"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00" name="Gruppieren 99">
            <a:extLst>
              <a:ext uri="{FF2B5EF4-FFF2-40B4-BE49-F238E27FC236}">
                <a16:creationId xmlns:a16="http://schemas.microsoft.com/office/drawing/2014/main" id="{595B30E0-117F-4931-BC1D-F73DF3F46D81}"/>
              </a:ext>
            </a:extLst>
          </p:cNvPr>
          <p:cNvGrpSpPr/>
          <p:nvPr/>
        </p:nvGrpSpPr>
        <p:grpSpPr>
          <a:xfrm>
            <a:off x="1822685" y="1907364"/>
            <a:ext cx="360000" cy="980181"/>
            <a:chOff x="279213" y="1003112"/>
            <a:chExt cx="360000" cy="980181"/>
          </a:xfrm>
        </p:grpSpPr>
        <p:sp>
          <p:nvSpPr>
            <p:cNvPr id="101" name="Rechteck 100">
              <a:extLst>
                <a:ext uri="{FF2B5EF4-FFF2-40B4-BE49-F238E27FC236}">
                  <a16:creationId xmlns:a16="http://schemas.microsoft.com/office/drawing/2014/main" id="{A14240A5-8D84-409F-B1B7-339812E4A22C}"/>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Rechteck 101">
              <a:extLst>
                <a:ext uri="{FF2B5EF4-FFF2-40B4-BE49-F238E27FC236}">
                  <a16:creationId xmlns:a16="http://schemas.microsoft.com/office/drawing/2014/main" id="{E316D995-631B-436A-BB65-4762A689B95A}"/>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Rechteck 102">
              <a:extLst>
                <a:ext uri="{FF2B5EF4-FFF2-40B4-BE49-F238E27FC236}">
                  <a16:creationId xmlns:a16="http://schemas.microsoft.com/office/drawing/2014/main" id="{25AC083B-525E-44A7-8C74-1599D8ADFEA8}"/>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Rechteck 103">
              <a:extLst>
                <a:ext uri="{FF2B5EF4-FFF2-40B4-BE49-F238E27FC236}">
                  <a16:creationId xmlns:a16="http://schemas.microsoft.com/office/drawing/2014/main" id="{33DDE667-6860-4663-92C7-BE5A755C05D1}"/>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5" name="Gruppieren 104">
            <a:extLst>
              <a:ext uri="{FF2B5EF4-FFF2-40B4-BE49-F238E27FC236}">
                <a16:creationId xmlns:a16="http://schemas.microsoft.com/office/drawing/2014/main" id="{FD995C92-C35B-4716-940F-06BD6C0AC560}"/>
              </a:ext>
            </a:extLst>
          </p:cNvPr>
          <p:cNvGrpSpPr/>
          <p:nvPr/>
        </p:nvGrpSpPr>
        <p:grpSpPr>
          <a:xfrm>
            <a:off x="2253769" y="1907364"/>
            <a:ext cx="360000" cy="980181"/>
            <a:chOff x="279213" y="1003112"/>
            <a:chExt cx="360000" cy="980181"/>
          </a:xfrm>
        </p:grpSpPr>
        <p:sp>
          <p:nvSpPr>
            <p:cNvPr id="106" name="Rechteck 105">
              <a:extLst>
                <a:ext uri="{FF2B5EF4-FFF2-40B4-BE49-F238E27FC236}">
                  <a16:creationId xmlns:a16="http://schemas.microsoft.com/office/drawing/2014/main" id="{8428F8D1-956E-44CA-86EA-5527DF6E66A9}"/>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Rechteck 106">
              <a:extLst>
                <a:ext uri="{FF2B5EF4-FFF2-40B4-BE49-F238E27FC236}">
                  <a16:creationId xmlns:a16="http://schemas.microsoft.com/office/drawing/2014/main" id="{7BDB5615-4453-43A4-B703-A8FC370FF414}"/>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Rechteck 107">
              <a:extLst>
                <a:ext uri="{FF2B5EF4-FFF2-40B4-BE49-F238E27FC236}">
                  <a16:creationId xmlns:a16="http://schemas.microsoft.com/office/drawing/2014/main" id="{90464477-6389-4E99-A20F-049BEA50E0ED}"/>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9" name="Rechteck 108">
              <a:extLst>
                <a:ext uri="{FF2B5EF4-FFF2-40B4-BE49-F238E27FC236}">
                  <a16:creationId xmlns:a16="http://schemas.microsoft.com/office/drawing/2014/main" id="{E6532941-13FD-4A1D-978A-3EC67265F56A}"/>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0" name="Gruppieren 109">
            <a:extLst>
              <a:ext uri="{FF2B5EF4-FFF2-40B4-BE49-F238E27FC236}">
                <a16:creationId xmlns:a16="http://schemas.microsoft.com/office/drawing/2014/main" id="{1B8277CC-A55A-4D3A-A41B-A47DC6BBD52C}"/>
              </a:ext>
            </a:extLst>
          </p:cNvPr>
          <p:cNvGrpSpPr/>
          <p:nvPr/>
        </p:nvGrpSpPr>
        <p:grpSpPr>
          <a:xfrm>
            <a:off x="2684853" y="1907364"/>
            <a:ext cx="360000" cy="980181"/>
            <a:chOff x="279213" y="1003112"/>
            <a:chExt cx="360000" cy="980181"/>
          </a:xfrm>
        </p:grpSpPr>
        <p:sp>
          <p:nvSpPr>
            <p:cNvPr id="111" name="Rechteck 110">
              <a:extLst>
                <a:ext uri="{FF2B5EF4-FFF2-40B4-BE49-F238E27FC236}">
                  <a16:creationId xmlns:a16="http://schemas.microsoft.com/office/drawing/2014/main" id="{5040CBC1-CFA6-4A89-9600-1CA277D05B05}"/>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2" name="Rechteck 111">
              <a:extLst>
                <a:ext uri="{FF2B5EF4-FFF2-40B4-BE49-F238E27FC236}">
                  <a16:creationId xmlns:a16="http://schemas.microsoft.com/office/drawing/2014/main" id="{FA7DA2C6-A7A0-4EF4-BEC7-E175B3613605}"/>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Rechteck 112">
              <a:extLst>
                <a:ext uri="{FF2B5EF4-FFF2-40B4-BE49-F238E27FC236}">
                  <a16:creationId xmlns:a16="http://schemas.microsoft.com/office/drawing/2014/main" id="{456382BA-743A-4234-AF19-DEDBAD2AD1CA}"/>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Rechteck 113">
              <a:extLst>
                <a:ext uri="{FF2B5EF4-FFF2-40B4-BE49-F238E27FC236}">
                  <a16:creationId xmlns:a16="http://schemas.microsoft.com/office/drawing/2014/main" id="{5B64A873-5977-49A7-BB23-6172C52778D6}"/>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5" name="Gruppieren 114">
            <a:extLst>
              <a:ext uri="{FF2B5EF4-FFF2-40B4-BE49-F238E27FC236}">
                <a16:creationId xmlns:a16="http://schemas.microsoft.com/office/drawing/2014/main" id="{1812C487-D62A-4B7D-8CCE-7E9149E43D03}"/>
              </a:ext>
            </a:extLst>
          </p:cNvPr>
          <p:cNvGrpSpPr/>
          <p:nvPr/>
        </p:nvGrpSpPr>
        <p:grpSpPr>
          <a:xfrm>
            <a:off x="3115937" y="1907364"/>
            <a:ext cx="360000" cy="980181"/>
            <a:chOff x="279213" y="1003112"/>
            <a:chExt cx="360000" cy="980181"/>
          </a:xfrm>
        </p:grpSpPr>
        <p:sp>
          <p:nvSpPr>
            <p:cNvPr id="116" name="Rechteck 115">
              <a:extLst>
                <a:ext uri="{FF2B5EF4-FFF2-40B4-BE49-F238E27FC236}">
                  <a16:creationId xmlns:a16="http://schemas.microsoft.com/office/drawing/2014/main" id="{309EA74D-9A8D-40EB-BBDE-868A720D4389}"/>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7" name="Rechteck 116">
              <a:extLst>
                <a:ext uri="{FF2B5EF4-FFF2-40B4-BE49-F238E27FC236}">
                  <a16:creationId xmlns:a16="http://schemas.microsoft.com/office/drawing/2014/main" id="{2C3A330C-B8EA-4C92-814C-3AB7472159C4}"/>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8" name="Rechteck 117">
              <a:extLst>
                <a:ext uri="{FF2B5EF4-FFF2-40B4-BE49-F238E27FC236}">
                  <a16:creationId xmlns:a16="http://schemas.microsoft.com/office/drawing/2014/main" id="{1FF61030-050B-412A-94CC-5AEB67DE2496}"/>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9" name="Rechteck 118">
              <a:extLst>
                <a:ext uri="{FF2B5EF4-FFF2-40B4-BE49-F238E27FC236}">
                  <a16:creationId xmlns:a16="http://schemas.microsoft.com/office/drawing/2014/main" id="{C79AF1E4-39D2-479F-8ACF-90ED7DB8AA09}"/>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0" name="Gruppieren 119">
            <a:extLst>
              <a:ext uri="{FF2B5EF4-FFF2-40B4-BE49-F238E27FC236}">
                <a16:creationId xmlns:a16="http://schemas.microsoft.com/office/drawing/2014/main" id="{FA87F53D-CD1D-49DA-99AC-C5ABDE18A4B8}"/>
              </a:ext>
            </a:extLst>
          </p:cNvPr>
          <p:cNvGrpSpPr/>
          <p:nvPr/>
        </p:nvGrpSpPr>
        <p:grpSpPr>
          <a:xfrm>
            <a:off x="3547020" y="1907364"/>
            <a:ext cx="360000" cy="980181"/>
            <a:chOff x="279213" y="1003112"/>
            <a:chExt cx="360000" cy="980181"/>
          </a:xfrm>
        </p:grpSpPr>
        <p:sp>
          <p:nvSpPr>
            <p:cNvPr id="121" name="Rechteck 120">
              <a:extLst>
                <a:ext uri="{FF2B5EF4-FFF2-40B4-BE49-F238E27FC236}">
                  <a16:creationId xmlns:a16="http://schemas.microsoft.com/office/drawing/2014/main" id="{8AAD3256-06C8-46E5-9DBB-478801D0759F}"/>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Rechteck 121">
              <a:extLst>
                <a:ext uri="{FF2B5EF4-FFF2-40B4-BE49-F238E27FC236}">
                  <a16:creationId xmlns:a16="http://schemas.microsoft.com/office/drawing/2014/main" id="{1072D1AF-0DA6-449C-A051-9AA0CF8780EC}"/>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3" name="Rechteck 122">
              <a:extLst>
                <a:ext uri="{FF2B5EF4-FFF2-40B4-BE49-F238E27FC236}">
                  <a16:creationId xmlns:a16="http://schemas.microsoft.com/office/drawing/2014/main" id="{3C5CF818-9C97-41F1-A86E-15E484C53C67}"/>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4" name="Rechteck 123">
              <a:extLst>
                <a:ext uri="{FF2B5EF4-FFF2-40B4-BE49-F238E27FC236}">
                  <a16:creationId xmlns:a16="http://schemas.microsoft.com/office/drawing/2014/main" id="{CF32B922-EC93-431E-A03C-34D25F95FDBD}"/>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25" name="Textfeld 124">
            <a:extLst>
              <a:ext uri="{FF2B5EF4-FFF2-40B4-BE49-F238E27FC236}">
                <a16:creationId xmlns:a16="http://schemas.microsoft.com/office/drawing/2014/main" id="{2A5842CF-322C-4CEA-B593-9E72D3031F8B}"/>
              </a:ext>
            </a:extLst>
          </p:cNvPr>
          <p:cNvSpPr txBox="1"/>
          <p:nvPr/>
        </p:nvSpPr>
        <p:spPr>
          <a:xfrm>
            <a:off x="371349" y="3293789"/>
            <a:ext cx="668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sp>
        <p:nvSpPr>
          <p:cNvPr id="53" name="Textfeld 52">
            <a:extLst>
              <a:ext uri="{FF2B5EF4-FFF2-40B4-BE49-F238E27FC236}">
                <a16:creationId xmlns:a16="http://schemas.microsoft.com/office/drawing/2014/main" id="{86B5D91B-1A29-4A40-B08B-90FBF9B1DF56}"/>
              </a:ext>
            </a:extLst>
          </p:cNvPr>
          <p:cNvSpPr txBox="1"/>
          <p:nvPr/>
        </p:nvSpPr>
        <p:spPr>
          <a:xfrm>
            <a:off x="371349" y="4745481"/>
            <a:ext cx="6687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sp>
        <p:nvSpPr>
          <p:cNvPr id="69" name="Rechteck 68">
            <a:extLst>
              <a:ext uri="{FF2B5EF4-FFF2-40B4-BE49-F238E27FC236}">
                <a16:creationId xmlns:a16="http://schemas.microsoft.com/office/drawing/2014/main" id="{EAD8C2B9-D480-4ADC-BDD1-D31A833100A0}"/>
              </a:ext>
            </a:extLst>
          </p:cNvPr>
          <p:cNvSpPr/>
          <p:nvPr/>
        </p:nvSpPr>
        <p:spPr>
          <a:xfrm>
            <a:off x="1716603" y="325510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hteck 69">
            <a:extLst>
              <a:ext uri="{FF2B5EF4-FFF2-40B4-BE49-F238E27FC236}">
                <a16:creationId xmlns:a16="http://schemas.microsoft.com/office/drawing/2014/main" id="{409B7A71-1350-46BD-A4EC-5746677D62AA}"/>
              </a:ext>
            </a:extLst>
          </p:cNvPr>
          <p:cNvSpPr/>
          <p:nvPr/>
        </p:nvSpPr>
        <p:spPr>
          <a:xfrm>
            <a:off x="1716603" y="470446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71" name="Gerade Verbindung mit Pfeil 70">
            <a:extLst>
              <a:ext uri="{FF2B5EF4-FFF2-40B4-BE49-F238E27FC236}">
                <a16:creationId xmlns:a16="http://schemas.microsoft.com/office/drawing/2014/main" id="{5E73DD2D-5DFA-40D5-837B-042ED353DEFB}"/>
              </a:ext>
            </a:extLst>
          </p:cNvPr>
          <p:cNvCxnSpPr>
            <a:cxnSpLocks/>
            <a:endCxn id="69" idx="0"/>
          </p:cNvCxnSpPr>
          <p:nvPr/>
        </p:nvCxnSpPr>
        <p:spPr>
          <a:xfrm>
            <a:off x="2861956" y="2995055"/>
            <a:ext cx="0" cy="260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8B068C4B-D039-4DA2-9EAC-E067E4312534}"/>
              </a:ext>
            </a:extLst>
          </p:cNvPr>
          <p:cNvCxnSpPr>
            <a:stCxn id="69" idx="2"/>
            <a:endCxn id="70" idx="0"/>
          </p:cNvCxnSpPr>
          <p:nvPr/>
        </p:nvCxnSpPr>
        <p:spPr>
          <a:xfrm>
            <a:off x="2861956" y="4444415"/>
            <a:ext cx="0" cy="260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hteck 72">
            <a:extLst>
              <a:ext uri="{FF2B5EF4-FFF2-40B4-BE49-F238E27FC236}">
                <a16:creationId xmlns:a16="http://schemas.microsoft.com/office/drawing/2014/main" id="{B31F95BB-CD5F-4043-96B6-01549938CC01}"/>
              </a:ext>
            </a:extLst>
          </p:cNvPr>
          <p:cNvSpPr/>
          <p:nvPr/>
        </p:nvSpPr>
        <p:spPr>
          <a:xfrm>
            <a:off x="2954384" y="3354262"/>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hteck 73">
            <a:extLst>
              <a:ext uri="{FF2B5EF4-FFF2-40B4-BE49-F238E27FC236}">
                <a16:creationId xmlns:a16="http://schemas.microsoft.com/office/drawing/2014/main" id="{16EE0299-687D-4BAC-A6F5-9C309506C9B3}"/>
              </a:ext>
            </a:extLst>
          </p:cNvPr>
          <p:cNvSpPr/>
          <p:nvPr/>
        </p:nvSpPr>
        <p:spPr>
          <a:xfrm>
            <a:off x="1837242" y="3352262"/>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5" name="Rechteck 74">
            <a:extLst>
              <a:ext uri="{FF2B5EF4-FFF2-40B4-BE49-F238E27FC236}">
                <a16:creationId xmlns:a16="http://schemas.microsoft.com/office/drawing/2014/main" id="{8958D2C9-323E-4561-A0CC-9E859BE6A983}"/>
              </a:ext>
            </a:extLst>
          </p:cNvPr>
          <p:cNvSpPr/>
          <p:nvPr/>
        </p:nvSpPr>
        <p:spPr>
          <a:xfrm>
            <a:off x="2954384" y="3916288"/>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6" name="Rechteck 75">
            <a:extLst>
              <a:ext uri="{FF2B5EF4-FFF2-40B4-BE49-F238E27FC236}">
                <a16:creationId xmlns:a16="http://schemas.microsoft.com/office/drawing/2014/main" id="{2418FFE8-1291-424D-A1D6-BD0AF9A2944A}"/>
              </a:ext>
            </a:extLst>
          </p:cNvPr>
          <p:cNvSpPr/>
          <p:nvPr/>
        </p:nvSpPr>
        <p:spPr>
          <a:xfrm>
            <a:off x="1837242" y="3916288"/>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Rechteck 76">
            <a:extLst>
              <a:ext uri="{FF2B5EF4-FFF2-40B4-BE49-F238E27FC236}">
                <a16:creationId xmlns:a16="http://schemas.microsoft.com/office/drawing/2014/main" id="{1157FED9-0262-4EAE-B81A-A201B3119596}"/>
              </a:ext>
            </a:extLst>
          </p:cNvPr>
          <p:cNvSpPr/>
          <p:nvPr/>
        </p:nvSpPr>
        <p:spPr>
          <a:xfrm>
            <a:off x="1834973" y="4801108"/>
            <a:ext cx="2053142" cy="99602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Textfeld 77">
            <a:extLst>
              <a:ext uri="{FF2B5EF4-FFF2-40B4-BE49-F238E27FC236}">
                <a16:creationId xmlns:a16="http://schemas.microsoft.com/office/drawing/2014/main" id="{059193A8-21D3-4913-870C-48350C699CF7}"/>
              </a:ext>
            </a:extLst>
          </p:cNvPr>
          <p:cNvSpPr txBox="1"/>
          <p:nvPr/>
        </p:nvSpPr>
        <p:spPr>
          <a:xfrm>
            <a:off x="1716603" y="2990822"/>
            <a:ext cx="599844"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Detail</a:t>
            </a:r>
          </a:p>
        </p:txBody>
      </p:sp>
      <p:sp>
        <p:nvSpPr>
          <p:cNvPr id="79" name="Textfeld 78">
            <a:extLst>
              <a:ext uri="{FF2B5EF4-FFF2-40B4-BE49-F238E27FC236}">
                <a16:creationId xmlns:a16="http://schemas.microsoft.com/office/drawing/2014/main" id="{8613E298-5336-4CA2-8D4B-9BD958245A78}"/>
              </a:ext>
            </a:extLst>
          </p:cNvPr>
          <p:cNvSpPr txBox="1"/>
          <p:nvPr/>
        </p:nvSpPr>
        <p:spPr>
          <a:xfrm>
            <a:off x="1716603" y="4439789"/>
            <a:ext cx="601447"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Zoom</a:t>
            </a:r>
          </a:p>
        </p:txBody>
      </p:sp>
      <p:sp>
        <p:nvSpPr>
          <p:cNvPr id="80" name="Rechteck 79">
            <a:extLst>
              <a:ext uri="{FF2B5EF4-FFF2-40B4-BE49-F238E27FC236}">
                <a16:creationId xmlns:a16="http://schemas.microsoft.com/office/drawing/2014/main" id="{B1B69050-2DFE-4E72-8E4A-FDB710F71EE1}"/>
              </a:ext>
            </a:extLst>
          </p:cNvPr>
          <p:cNvSpPr/>
          <p:nvPr/>
        </p:nvSpPr>
        <p:spPr>
          <a:xfrm>
            <a:off x="4853712" y="325510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81" name="Gerade Verbindung mit Pfeil 80">
            <a:extLst>
              <a:ext uri="{FF2B5EF4-FFF2-40B4-BE49-F238E27FC236}">
                <a16:creationId xmlns:a16="http://schemas.microsoft.com/office/drawing/2014/main" id="{02EDFAF3-2820-4BBD-A717-90E4B0B4EA86}"/>
              </a:ext>
            </a:extLst>
          </p:cNvPr>
          <p:cNvCxnSpPr>
            <a:endCxn id="80" idx="1"/>
          </p:cNvCxnSpPr>
          <p:nvPr/>
        </p:nvCxnSpPr>
        <p:spPr>
          <a:xfrm>
            <a:off x="4007309" y="3849761"/>
            <a:ext cx="8464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hteck 81">
            <a:extLst>
              <a:ext uri="{FF2B5EF4-FFF2-40B4-BE49-F238E27FC236}">
                <a16:creationId xmlns:a16="http://schemas.microsoft.com/office/drawing/2014/main" id="{84422626-1B81-4954-932E-B3A61688FDF8}"/>
              </a:ext>
            </a:extLst>
          </p:cNvPr>
          <p:cNvSpPr/>
          <p:nvPr/>
        </p:nvSpPr>
        <p:spPr>
          <a:xfrm>
            <a:off x="4972494" y="3345534"/>
            <a:ext cx="2053142" cy="99602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Textfeld 82">
            <a:extLst>
              <a:ext uri="{FF2B5EF4-FFF2-40B4-BE49-F238E27FC236}">
                <a16:creationId xmlns:a16="http://schemas.microsoft.com/office/drawing/2014/main" id="{586F071B-C028-4572-924B-E90FF5CFDDD4}"/>
              </a:ext>
            </a:extLst>
          </p:cNvPr>
          <p:cNvSpPr txBox="1"/>
          <p:nvPr/>
        </p:nvSpPr>
        <p:spPr>
          <a:xfrm>
            <a:off x="4853712" y="2990822"/>
            <a:ext cx="1160895"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Detail </a:t>
            </a:r>
            <a:r>
              <a:rPr kumimoji="0" lang="de-DE" sz="1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pop-up</a:t>
            </a:r>
            <a:endParaRPr kumimoji="0" lang="de-DE"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C902224B-D69F-42E2-A5EE-6EFB9FB7527D}"/>
              </a:ext>
            </a:extLst>
          </p:cNvPr>
          <p:cNvSpPr>
            <a:spLocks noGrp="1"/>
          </p:cNvSpPr>
          <p:nvPr>
            <p:ph type="ctrTitle"/>
          </p:nvPr>
        </p:nvSpPr>
        <p:spPr/>
        <p:txBody>
          <a:bodyPr/>
          <a:lstStyle/>
          <a:p>
            <a:r>
              <a:rPr lang="de-DE">
                <a:latin typeface="Open Sans" panose="020B0606030504020204" pitchFamily="34" charset="0"/>
                <a:ea typeface="Open Sans" panose="020B0606030504020204" pitchFamily="34" charset="0"/>
                <a:cs typeface="Open Sans" panose="020B0606030504020204" pitchFamily="34" charset="0"/>
              </a:rPr>
              <a:t>Guided Dashboard</a:t>
            </a:r>
          </a:p>
        </p:txBody>
      </p:sp>
    </p:spTree>
    <p:extLst>
      <p:ext uri="{BB962C8B-B14F-4D97-AF65-F5344CB8AC3E}">
        <p14:creationId xmlns:p14="http://schemas.microsoft.com/office/powerpoint/2010/main" val="169881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par>
                                <p:cTn id="11" presetID="10"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par>
                                <p:cTn id="14" presetID="10" presetClass="entr" presetSubtype="0" fill="hold" nodeType="with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par>
                                <p:cTn id="23" presetID="10" presetClass="entr" presetSubtype="0" fill="hold" nodeType="with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fade">
                                      <p:cBhvr>
                                        <p:cTn id="25" dur="500"/>
                                        <p:tgtEl>
                                          <p:spTgt spid="1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par>
                                <p:cTn id="31" presetID="10"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500"/>
                                        <p:tgtEl>
                                          <p:spTgt spid="6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fade">
                                      <p:cBhvr>
                                        <p:cTn id="45" dur="500"/>
                                        <p:tgtEl>
                                          <p:spTgt spid="7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fade">
                                      <p:cBhvr>
                                        <p:cTn id="48" dur="500"/>
                                        <p:tgtEl>
                                          <p:spTgt spid="7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fade">
                                      <p:cBhvr>
                                        <p:cTn id="53" dur="500"/>
                                        <p:tgtEl>
                                          <p:spTgt spid="70"/>
                                        </p:tgtEl>
                                      </p:cBhvr>
                                    </p:animEffect>
                                  </p:childTnLst>
                                </p:cTn>
                              </p:par>
                              <p:par>
                                <p:cTn id="54" presetID="10" presetClass="entr" presetSubtype="0" fill="hold"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500"/>
                                        <p:tgtEl>
                                          <p:spTgt spid="7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fade">
                                      <p:cBhvr>
                                        <p:cTn id="67" dur="500"/>
                                        <p:tgtEl>
                                          <p:spTgt spid="9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fade">
                                      <p:cBhvr>
                                        <p:cTn id="73" dur="500"/>
                                        <p:tgtEl>
                                          <p:spTgt spid="9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500"/>
                                        <p:tgtEl>
                                          <p:spTgt spid="8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fade">
                                      <p:cBhvr>
                                        <p:cTn id="84" dur="500"/>
                                        <p:tgtEl>
                                          <p:spTgt spid="8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fade">
                                      <p:cBhvr>
                                        <p:cTn id="9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2" grpId="0" animBg="1"/>
      <p:bldP spid="96" grpId="0" animBg="1"/>
      <p:bldP spid="97" grpId="0"/>
      <p:bldP spid="99" grpId="0"/>
      <p:bldP spid="69" grpId="0" animBg="1"/>
      <p:bldP spid="70" grpId="0" animBg="1"/>
      <p:bldP spid="73" grpId="0" animBg="1"/>
      <p:bldP spid="74" grpId="0" animBg="1"/>
      <p:bldP spid="75" grpId="0" animBg="1"/>
      <p:bldP spid="76" grpId="0" animBg="1"/>
      <p:bldP spid="77" grpId="0" animBg="1"/>
      <p:bldP spid="78" grpId="0"/>
      <p:bldP spid="79" grpId="0"/>
      <p:bldP spid="80" grpId="0" animBg="1"/>
      <p:bldP spid="82" grpId="0" animBg="1"/>
      <p:bldP spid="83"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a:latin typeface="Open Sans" panose="020B0606030504020204" pitchFamily="34" charset="0"/>
                <a:ea typeface="Open Sans" panose="020B0606030504020204" pitchFamily="34" charset="0"/>
                <a:cs typeface="Open Sans" panose="020B0606030504020204" pitchFamily="34" charset="0"/>
              </a:rPr>
              <a:t>Landing </a:t>
            </a:r>
            <a:r>
              <a:rPr lang="de-DE" err="1">
                <a:latin typeface="Open Sans" panose="020B0606030504020204" pitchFamily="34" charset="0"/>
                <a:ea typeface="Open Sans" panose="020B0606030504020204" pitchFamily="34" charset="0"/>
                <a:cs typeface="Open Sans" panose="020B0606030504020204" pitchFamily="34" charset="0"/>
              </a:rPr>
              <a:t>page</a:t>
            </a:r>
            <a:endParaRPr lang="de-DE">
              <a:latin typeface="Open Sans" panose="020B0606030504020204" pitchFamily="34" charset="0"/>
              <a:ea typeface="Open Sans" panose="020B0606030504020204" pitchFamily="34" charset="0"/>
              <a:cs typeface="Open Sans" panose="020B0606030504020204" pitchFamily="34" charset="0"/>
            </a:endParaRPr>
          </a:p>
        </p:txBody>
      </p:sp>
      <p:sp>
        <p:nvSpPr>
          <p:cNvPr id="118" name="Textfeld 117">
            <a:extLst>
              <a:ext uri="{FF2B5EF4-FFF2-40B4-BE49-F238E27FC236}">
                <a16:creationId xmlns:a16="http://schemas.microsoft.com/office/drawing/2014/main" id="{CF939B21-4798-44BD-BE45-6B025616FBA5}"/>
              </a:ext>
            </a:extLst>
          </p:cNvPr>
          <p:cNvSpPr txBox="1"/>
          <p:nvPr/>
        </p:nvSpPr>
        <p:spPr>
          <a:xfrm>
            <a:off x="181337" y="1004901"/>
            <a:ext cx="619080" cy="338554"/>
          </a:xfrm>
          <a:prstGeom prst="rect">
            <a:avLst/>
          </a:prstGeom>
          <a:noFill/>
        </p:spPr>
        <p:txBody>
          <a:bodyPr wrap="none" rtlCol="0">
            <a:spAutoFit/>
          </a:bodyPr>
          <a:lstStyle/>
          <a:p>
            <a:r>
              <a:rPr lang="de-DE" sz="1600" cap="all" err="1">
                <a:latin typeface="Open Sans" panose="020B0606030504020204" pitchFamily="34" charset="0"/>
                <a:ea typeface="Open Sans" panose="020B0606030504020204" pitchFamily="34" charset="0"/>
                <a:cs typeface="Open Sans" panose="020B0606030504020204" pitchFamily="34" charset="0"/>
              </a:rPr>
              <a:t>IdeE</a:t>
            </a:r>
            <a:endParaRPr lang="de-DE" sz="1600" cap="all">
              <a:latin typeface="Open Sans" panose="020B0606030504020204" pitchFamily="34" charset="0"/>
              <a:ea typeface="Open Sans" panose="020B0606030504020204" pitchFamily="34" charset="0"/>
              <a:cs typeface="Open Sans" panose="020B0606030504020204" pitchFamily="34" charset="0"/>
            </a:endParaRPr>
          </a:p>
        </p:txBody>
      </p:sp>
      <p:grpSp>
        <p:nvGrpSpPr>
          <p:cNvPr id="58" name="Gruppieren 57">
            <a:extLst>
              <a:ext uri="{FF2B5EF4-FFF2-40B4-BE49-F238E27FC236}">
                <a16:creationId xmlns:a16="http://schemas.microsoft.com/office/drawing/2014/main" id="{D07F949E-5B91-471E-A8E5-61E03FB3EF4F}"/>
              </a:ext>
            </a:extLst>
          </p:cNvPr>
          <p:cNvGrpSpPr/>
          <p:nvPr/>
        </p:nvGrpSpPr>
        <p:grpSpPr>
          <a:xfrm>
            <a:off x="201903" y="5493563"/>
            <a:ext cx="1152000" cy="1008000"/>
            <a:chOff x="201903" y="5493563"/>
            <a:chExt cx="1152000" cy="1008000"/>
          </a:xfrm>
        </p:grpSpPr>
        <p:sp>
          <p:nvSpPr>
            <p:cNvPr id="59" name="Rechteck 58">
              <a:extLst>
                <a:ext uri="{FF2B5EF4-FFF2-40B4-BE49-F238E27FC236}">
                  <a16:creationId xmlns:a16="http://schemas.microsoft.com/office/drawing/2014/main" id="{E67B9E20-234A-426E-9484-23C5BB97CE04}"/>
                </a:ext>
              </a:extLst>
            </p:cNvPr>
            <p:cNvSpPr/>
            <p:nvPr/>
          </p:nvSpPr>
          <p:spPr>
            <a:xfrm>
              <a:off x="201903" y="5493563"/>
              <a:ext cx="115200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0" name="Rechteck 59">
              <a:extLst>
                <a:ext uri="{FF2B5EF4-FFF2-40B4-BE49-F238E27FC236}">
                  <a16:creationId xmlns:a16="http://schemas.microsoft.com/office/drawing/2014/main" id="{4233D02B-0B90-48CD-A7B4-C655DBB3F719}"/>
                </a:ext>
              </a:extLst>
            </p:cNvPr>
            <p:cNvSpPr/>
            <p:nvPr/>
          </p:nvSpPr>
          <p:spPr>
            <a:xfrm>
              <a:off x="223632" y="5545239"/>
              <a:ext cx="513537" cy="274439"/>
            </a:xfrm>
            <a:prstGeom prst="rect">
              <a:avLst/>
            </a:prstGeom>
            <a:solidFill>
              <a:schemeClr val="tx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hteck 65">
              <a:extLst>
                <a:ext uri="{FF2B5EF4-FFF2-40B4-BE49-F238E27FC236}">
                  <a16:creationId xmlns:a16="http://schemas.microsoft.com/office/drawing/2014/main" id="{E33D149F-4AFF-4012-8EB3-7BE391D90E59}"/>
                </a:ext>
              </a:extLst>
            </p:cNvPr>
            <p:cNvSpPr/>
            <p:nvPr/>
          </p:nvSpPr>
          <p:spPr>
            <a:xfrm>
              <a:off x="223632"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Rechteck 66">
              <a:extLst>
                <a:ext uri="{FF2B5EF4-FFF2-40B4-BE49-F238E27FC236}">
                  <a16:creationId xmlns:a16="http://schemas.microsoft.com/office/drawing/2014/main" id="{B61CD9D3-0A36-42AD-941E-C9DBD36D066C}"/>
                </a:ext>
              </a:extLst>
            </p:cNvPr>
            <p:cNvSpPr/>
            <p:nvPr/>
          </p:nvSpPr>
          <p:spPr>
            <a:xfrm>
              <a:off x="818638"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Rechteck 67">
              <a:extLst>
                <a:ext uri="{FF2B5EF4-FFF2-40B4-BE49-F238E27FC236}">
                  <a16:creationId xmlns:a16="http://schemas.microsoft.com/office/drawing/2014/main" id="{B78441D5-B01F-4BFF-954E-AD42CA7DBF11}"/>
                </a:ext>
              </a:extLst>
            </p:cNvPr>
            <p:cNvSpPr/>
            <p:nvPr/>
          </p:nvSpPr>
          <p:spPr>
            <a:xfrm>
              <a:off x="223632" y="6214133"/>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Rechteck 68">
              <a:extLst>
                <a:ext uri="{FF2B5EF4-FFF2-40B4-BE49-F238E27FC236}">
                  <a16:creationId xmlns:a16="http://schemas.microsoft.com/office/drawing/2014/main" id="{763C1412-8522-44DA-924A-DA6E48B4327B}"/>
                </a:ext>
              </a:extLst>
            </p:cNvPr>
            <p:cNvSpPr/>
            <p:nvPr/>
          </p:nvSpPr>
          <p:spPr>
            <a:xfrm>
              <a:off x="818638"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8" name="Textfeld 37">
            <a:extLst>
              <a:ext uri="{FF2B5EF4-FFF2-40B4-BE49-F238E27FC236}">
                <a16:creationId xmlns:a16="http://schemas.microsoft.com/office/drawing/2014/main" id="{617E59F9-759D-43C7-A8F7-9D78B8F83C04}"/>
              </a:ext>
            </a:extLst>
          </p:cNvPr>
          <p:cNvSpPr txBox="1"/>
          <p:nvPr/>
        </p:nvSpPr>
        <p:spPr>
          <a:xfrm>
            <a:off x="5480396" y="1004899"/>
            <a:ext cx="2389821" cy="338554"/>
          </a:xfrm>
          <a:prstGeom prst="rect">
            <a:avLst/>
          </a:prstGeom>
          <a:noFill/>
        </p:spPr>
        <p:txBody>
          <a:bodyPr wrap="none" rtlCol="0">
            <a:spAutoFit/>
          </a:bodyPr>
          <a:lstStyle/>
          <a:p>
            <a:r>
              <a:rPr lang="de-DE" sz="1600" cap="all">
                <a:latin typeface="Open Sans" panose="020B0606030504020204" pitchFamily="34" charset="0"/>
                <a:ea typeface="Open Sans" panose="020B0606030504020204" pitchFamily="34" charset="0"/>
                <a:cs typeface="Open Sans" panose="020B0606030504020204" pitchFamily="34" charset="0"/>
              </a:rPr>
              <a:t>SAP ANALYTICS CLOUD</a:t>
            </a:r>
          </a:p>
        </p:txBody>
      </p:sp>
      <p:pic>
        <p:nvPicPr>
          <p:cNvPr id="39" name="Picture 36">
            <a:hlinkClick r:id="rId3"/>
            <a:extLst>
              <a:ext uri="{FF2B5EF4-FFF2-40B4-BE49-F238E27FC236}">
                <a16:creationId xmlns:a16="http://schemas.microsoft.com/office/drawing/2014/main" id="{F98BC88E-DF0F-4677-9F29-6E200651FC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480396" y="1482307"/>
            <a:ext cx="6464151" cy="3715849"/>
          </a:xfrm>
          <a:prstGeom prst="rect">
            <a:avLst/>
          </a:prstGeom>
          <a:ln w="6350">
            <a:noFill/>
          </a:ln>
        </p:spPr>
      </p:pic>
      <p:pic>
        <p:nvPicPr>
          <p:cNvPr id="5" name="Grafik 4">
            <a:extLst>
              <a:ext uri="{FF2B5EF4-FFF2-40B4-BE49-F238E27FC236}">
                <a16:creationId xmlns:a16="http://schemas.microsoft.com/office/drawing/2014/main" id="{454FB967-9D30-4602-BB8D-8357F763E3E6}"/>
              </a:ext>
            </a:extLst>
          </p:cNvPr>
          <p:cNvPicPr>
            <a:picLocks noChangeAspect="1"/>
          </p:cNvPicPr>
          <p:nvPr/>
        </p:nvPicPr>
        <p:blipFill>
          <a:blip r:embed="rId5"/>
          <a:stretch>
            <a:fillRect/>
          </a:stretch>
        </p:blipFill>
        <p:spPr>
          <a:xfrm>
            <a:off x="181337" y="1445527"/>
            <a:ext cx="5037973" cy="2467254"/>
          </a:xfrm>
          <a:prstGeom prst="rect">
            <a:avLst/>
          </a:prstGeom>
        </p:spPr>
      </p:pic>
    </p:spTree>
    <p:extLst>
      <p:ext uri="{BB962C8B-B14F-4D97-AF65-F5344CB8AC3E}">
        <p14:creationId xmlns:p14="http://schemas.microsoft.com/office/powerpoint/2010/main" val="203372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a:latin typeface="Open Sans" panose="020B0606030504020204" pitchFamily="34" charset="0"/>
                <a:ea typeface="Open Sans" panose="020B0606030504020204" pitchFamily="34" charset="0"/>
                <a:cs typeface="Open Sans" panose="020B0606030504020204" pitchFamily="34" charset="0"/>
              </a:rPr>
              <a:t>Detail</a:t>
            </a:r>
          </a:p>
        </p:txBody>
      </p:sp>
      <p:grpSp>
        <p:nvGrpSpPr>
          <p:cNvPr id="39" name="Gruppieren 38">
            <a:extLst>
              <a:ext uri="{FF2B5EF4-FFF2-40B4-BE49-F238E27FC236}">
                <a16:creationId xmlns:a16="http://schemas.microsoft.com/office/drawing/2014/main" id="{18E938AA-63C6-4F3D-81D3-5BE24C4514AE}"/>
              </a:ext>
            </a:extLst>
          </p:cNvPr>
          <p:cNvGrpSpPr/>
          <p:nvPr/>
        </p:nvGrpSpPr>
        <p:grpSpPr>
          <a:xfrm>
            <a:off x="201903" y="5493563"/>
            <a:ext cx="1152000" cy="1008000"/>
            <a:chOff x="201903" y="5493563"/>
            <a:chExt cx="1152000" cy="1008000"/>
          </a:xfrm>
        </p:grpSpPr>
        <p:sp>
          <p:nvSpPr>
            <p:cNvPr id="40" name="Rechteck 39">
              <a:extLst>
                <a:ext uri="{FF2B5EF4-FFF2-40B4-BE49-F238E27FC236}">
                  <a16:creationId xmlns:a16="http://schemas.microsoft.com/office/drawing/2014/main" id="{0B3E3ECB-176D-4877-ABD7-57685CD8BC08}"/>
                </a:ext>
              </a:extLst>
            </p:cNvPr>
            <p:cNvSpPr/>
            <p:nvPr/>
          </p:nvSpPr>
          <p:spPr>
            <a:xfrm>
              <a:off x="201903" y="5493563"/>
              <a:ext cx="115200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1" name="Rechteck 40">
              <a:extLst>
                <a:ext uri="{FF2B5EF4-FFF2-40B4-BE49-F238E27FC236}">
                  <a16:creationId xmlns:a16="http://schemas.microsoft.com/office/drawing/2014/main" id="{C8BC1465-8C69-42D8-94F9-E50D09762CEF}"/>
                </a:ext>
              </a:extLst>
            </p:cNvPr>
            <p:cNvSpPr/>
            <p:nvPr/>
          </p:nvSpPr>
          <p:spPr>
            <a:xfrm>
              <a:off x="223632"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Rechteck 41">
              <a:extLst>
                <a:ext uri="{FF2B5EF4-FFF2-40B4-BE49-F238E27FC236}">
                  <a16:creationId xmlns:a16="http://schemas.microsoft.com/office/drawing/2014/main" id="{F05884AD-1E03-448B-B453-807E170014CD}"/>
                </a:ext>
              </a:extLst>
            </p:cNvPr>
            <p:cNvSpPr/>
            <p:nvPr/>
          </p:nvSpPr>
          <p:spPr>
            <a:xfrm>
              <a:off x="223632" y="5879686"/>
              <a:ext cx="513537" cy="274439"/>
            </a:xfrm>
            <a:prstGeom prst="rect">
              <a:avLst/>
            </a:prstGeom>
            <a:solidFill>
              <a:schemeClr val="tx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hteck 42">
              <a:extLst>
                <a:ext uri="{FF2B5EF4-FFF2-40B4-BE49-F238E27FC236}">
                  <a16:creationId xmlns:a16="http://schemas.microsoft.com/office/drawing/2014/main" id="{F4A635AF-F7FC-4D41-B823-35957CC48873}"/>
                </a:ext>
              </a:extLst>
            </p:cNvPr>
            <p:cNvSpPr/>
            <p:nvPr/>
          </p:nvSpPr>
          <p:spPr>
            <a:xfrm>
              <a:off x="818638"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4" name="Rechteck 43">
              <a:extLst>
                <a:ext uri="{FF2B5EF4-FFF2-40B4-BE49-F238E27FC236}">
                  <a16:creationId xmlns:a16="http://schemas.microsoft.com/office/drawing/2014/main" id="{7CC67454-2A07-4823-8E63-53EA66BED921}"/>
                </a:ext>
              </a:extLst>
            </p:cNvPr>
            <p:cNvSpPr/>
            <p:nvPr/>
          </p:nvSpPr>
          <p:spPr>
            <a:xfrm>
              <a:off x="223632" y="6214133"/>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hteck 44">
              <a:extLst>
                <a:ext uri="{FF2B5EF4-FFF2-40B4-BE49-F238E27FC236}">
                  <a16:creationId xmlns:a16="http://schemas.microsoft.com/office/drawing/2014/main" id="{EF4BD2AB-B8E1-4221-A8F7-886940A84F22}"/>
                </a:ext>
              </a:extLst>
            </p:cNvPr>
            <p:cNvSpPr/>
            <p:nvPr/>
          </p:nvSpPr>
          <p:spPr>
            <a:xfrm>
              <a:off x="818638"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feld 24">
            <a:extLst>
              <a:ext uri="{FF2B5EF4-FFF2-40B4-BE49-F238E27FC236}">
                <a16:creationId xmlns:a16="http://schemas.microsoft.com/office/drawing/2014/main" id="{A64053E6-179A-4192-8518-C09637FDF3F3}"/>
              </a:ext>
            </a:extLst>
          </p:cNvPr>
          <p:cNvSpPr txBox="1"/>
          <p:nvPr/>
        </p:nvSpPr>
        <p:spPr>
          <a:xfrm>
            <a:off x="5480396" y="1004899"/>
            <a:ext cx="2389821" cy="338554"/>
          </a:xfrm>
          <a:prstGeom prst="rect">
            <a:avLst/>
          </a:prstGeom>
          <a:noFill/>
        </p:spPr>
        <p:txBody>
          <a:bodyPr wrap="none" rtlCol="0">
            <a:spAutoFit/>
          </a:bodyPr>
          <a:lstStyle/>
          <a:p>
            <a:r>
              <a:rPr lang="de-DE" sz="1600" cap="all">
                <a:latin typeface="Open Sans" panose="020B0606030504020204" pitchFamily="34" charset="0"/>
                <a:ea typeface="Open Sans" panose="020B0606030504020204" pitchFamily="34" charset="0"/>
                <a:cs typeface="Open Sans" panose="020B0606030504020204" pitchFamily="34" charset="0"/>
              </a:rPr>
              <a:t>SAP ANALYTICS CLOUD</a:t>
            </a:r>
          </a:p>
        </p:txBody>
      </p:sp>
      <p:pic>
        <p:nvPicPr>
          <p:cNvPr id="29" name="Picture 36">
            <a:hlinkClick r:id="rId2"/>
            <a:extLst>
              <a:ext uri="{FF2B5EF4-FFF2-40B4-BE49-F238E27FC236}">
                <a16:creationId xmlns:a16="http://schemas.microsoft.com/office/drawing/2014/main" id="{B9819854-3424-40D6-AD8B-6065AE541DD7}"/>
              </a:ext>
            </a:extLst>
          </p:cNvPr>
          <p:cNvPicPr>
            <a:picLocks noChangeAspect="1"/>
          </p:cNvPicPr>
          <p:nvPr/>
        </p:nvPicPr>
        <p:blipFill rotWithShape="1">
          <a:blip r:embed="rId3">
            <a:extLst>
              <a:ext uri="{28A0092B-C50C-407E-A947-70E740481C1C}">
                <a14:useLocalDpi xmlns:a14="http://schemas.microsoft.com/office/drawing/2010/main" val="0"/>
              </a:ext>
            </a:extLst>
          </a:blip>
          <a:srcRect l="-5169" r="-5169"/>
          <a:stretch/>
        </p:blipFill>
        <p:spPr>
          <a:xfrm>
            <a:off x="5243828" y="1445527"/>
            <a:ext cx="6773998" cy="3816522"/>
          </a:xfrm>
          <a:prstGeom prst="rect">
            <a:avLst/>
          </a:prstGeom>
          <a:ln w="6350">
            <a:noFill/>
          </a:ln>
        </p:spPr>
      </p:pic>
      <p:sp>
        <p:nvSpPr>
          <p:cNvPr id="38" name="Textfeld 37">
            <a:extLst>
              <a:ext uri="{FF2B5EF4-FFF2-40B4-BE49-F238E27FC236}">
                <a16:creationId xmlns:a16="http://schemas.microsoft.com/office/drawing/2014/main" id="{1B7D581C-F109-4976-8891-40C3262DEF9F}"/>
              </a:ext>
            </a:extLst>
          </p:cNvPr>
          <p:cNvSpPr txBox="1"/>
          <p:nvPr/>
        </p:nvSpPr>
        <p:spPr>
          <a:xfrm>
            <a:off x="181337" y="1004901"/>
            <a:ext cx="619080" cy="338554"/>
          </a:xfrm>
          <a:prstGeom prst="rect">
            <a:avLst/>
          </a:prstGeom>
          <a:noFill/>
        </p:spPr>
        <p:txBody>
          <a:bodyPr wrap="none" rtlCol="0">
            <a:spAutoFit/>
          </a:bodyPr>
          <a:lstStyle/>
          <a:p>
            <a:r>
              <a:rPr lang="de-DE" sz="1600" cap="all" err="1">
                <a:latin typeface="Open Sans" panose="020B0606030504020204" pitchFamily="34" charset="0"/>
                <a:ea typeface="Open Sans" panose="020B0606030504020204" pitchFamily="34" charset="0"/>
                <a:cs typeface="Open Sans" panose="020B0606030504020204" pitchFamily="34" charset="0"/>
              </a:rPr>
              <a:t>IdeE</a:t>
            </a:r>
            <a:endParaRPr lang="de-DE" sz="1600" cap="all">
              <a:latin typeface="Open Sans" panose="020B0606030504020204" pitchFamily="34" charset="0"/>
              <a:ea typeface="Open Sans" panose="020B0606030504020204" pitchFamily="34" charset="0"/>
              <a:cs typeface="Open Sans" panose="020B0606030504020204" pitchFamily="34" charset="0"/>
            </a:endParaRPr>
          </a:p>
        </p:txBody>
      </p:sp>
      <p:pic>
        <p:nvPicPr>
          <p:cNvPr id="46" name="Grafik 45">
            <a:extLst>
              <a:ext uri="{FF2B5EF4-FFF2-40B4-BE49-F238E27FC236}">
                <a16:creationId xmlns:a16="http://schemas.microsoft.com/office/drawing/2014/main" id="{5E764891-83E0-45CF-AE54-857E5AF1AE4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14" y="1445527"/>
            <a:ext cx="5024418" cy="2467254"/>
          </a:xfrm>
          <a:prstGeom prst="rect">
            <a:avLst/>
          </a:prstGeom>
        </p:spPr>
      </p:pic>
    </p:spTree>
    <p:extLst>
      <p:ext uri="{BB962C8B-B14F-4D97-AF65-F5344CB8AC3E}">
        <p14:creationId xmlns:p14="http://schemas.microsoft.com/office/powerpoint/2010/main" val="237547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a:latin typeface="Open Sans" panose="020B0606030504020204" pitchFamily="34" charset="0"/>
                <a:ea typeface="Open Sans" panose="020B0606030504020204" pitchFamily="34" charset="0"/>
                <a:cs typeface="Open Sans" panose="020B0606030504020204" pitchFamily="34" charset="0"/>
              </a:rPr>
              <a:t>Zoom</a:t>
            </a:r>
          </a:p>
        </p:txBody>
      </p:sp>
      <p:grpSp>
        <p:nvGrpSpPr>
          <p:cNvPr id="33" name="Gruppieren 32">
            <a:extLst>
              <a:ext uri="{FF2B5EF4-FFF2-40B4-BE49-F238E27FC236}">
                <a16:creationId xmlns:a16="http://schemas.microsoft.com/office/drawing/2014/main" id="{34D559E6-4165-4033-8E32-41060D8B5BEA}"/>
              </a:ext>
            </a:extLst>
          </p:cNvPr>
          <p:cNvGrpSpPr/>
          <p:nvPr/>
        </p:nvGrpSpPr>
        <p:grpSpPr>
          <a:xfrm>
            <a:off x="201903" y="5493563"/>
            <a:ext cx="1152000" cy="1008000"/>
            <a:chOff x="201903" y="5493563"/>
            <a:chExt cx="1152000" cy="1008000"/>
          </a:xfrm>
        </p:grpSpPr>
        <p:sp>
          <p:nvSpPr>
            <p:cNvPr id="36" name="Rechteck 35">
              <a:extLst>
                <a:ext uri="{FF2B5EF4-FFF2-40B4-BE49-F238E27FC236}">
                  <a16:creationId xmlns:a16="http://schemas.microsoft.com/office/drawing/2014/main" id="{219806D3-886C-470C-8322-A94927495F1A}"/>
                </a:ext>
              </a:extLst>
            </p:cNvPr>
            <p:cNvSpPr/>
            <p:nvPr/>
          </p:nvSpPr>
          <p:spPr>
            <a:xfrm>
              <a:off x="201903" y="5493563"/>
              <a:ext cx="115200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7" name="Rechteck 36">
              <a:extLst>
                <a:ext uri="{FF2B5EF4-FFF2-40B4-BE49-F238E27FC236}">
                  <a16:creationId xmlns:a16="http://schemas.microsoft.com/office/drawing/2014/main" id="{9AC27D42-3295-452C-BAD9-94D50B2520ED}"/>
                </a:ext>
              </a:extLst>
            </p:cNvPr>
            <p:cNvSpPr/>
            <p:nvPr/>
          </p:nvSpPr>
          <p:spPr>
            <a:xfrm>
              <a:off x="223632"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Rechteck 37">
              <a:extLst>
                <a:ext uri="{FF2B5EF4-FFF2-40B4-BE49-F238E27FC236}">
                  <a16:creationId xmlns:a16="http://schemas.microsoft.com/office/drawing/2014/main" id="{E48A9E61-2BA5-42D6-820F-32FD71D76DFD}"/>
                </a:ext>
              </a:extLst>
            </p:cNvPr>
            <p:cNvSpPr/>
            <p:nvPr/>
          </p:nvSpPr>
          <p:spPr>
            <a:xfrm>
              <a:off x="223632"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Rechteck 38">
              <a:extLst>
                <a:ext uri="{FF2B5EF4-FFF2-40B4-BE49-F238E27FC236}">
                  <a16:creationId xmlns:a16="http://schemas.microsoft.com/office/drawing/2014/main" id="{F0EBE7F9-B395-4F4E-8CD7-6DCC883D1B21}"/>
                </a:ext>
              </a:extLst>
            </p:cNvPr>
            <p:cNvSpPr/>
            <p:nvPr/>
          </p:nvSpPr>
          <p:spPr>
            <a:xfrm>
              <a:off x="818638"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Rechteck 39">
              <a:extLst>
                <a:ext uri="{FF2B5EF4-FFF2-40B4-BE49-F238E27FC236}">
                  <a16:creationId xmlns:a16="http://schemas.microsoft.com/office/drawing/2014/main" id="{AEDC5E52-AFBC-4FC4-A640-E03991055018}"/>
                </a:ext>
              </a:extLst>
            </p:cNvPr>
            <p:cNvSpPr/>
            <p:nvPr/>
          </p:nvSpPr>
          <p:spPr>
            <a:xfrm>
              <a:off x="223632" y="6214133"/>
              <a:ext cx="513537" cy="274439"/>
            </a:xfrm>
            <a:prstGeom prst="rect">
              <a:avLst/>
            </a:prstGeom>
            <a:solidFill>
              <a:schemeClr val="tx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Rechteck 40">
              <a:extLst>
                <a:ext uri="{FF2B5EF4-FFF2-40B4-BE49-F238E27FC236}">
                  <a16:creationId xmlns:a16="http://schemas.microsoft.com/office/drawing/2014/main" id="{FED3D08F-C3D8-4C03-A2DB-43F04A83A163}"/>
                </a:ext>
              </a:extLst>
            </p:cNvPr>
            <p:cNvSpPr/>
            <p:nvPr/>
          </p:nvSpPr>
          <p:spPr>
            <a:xfrm>
              <a:off x="818638"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20" name="Picture 36">
            <a:hlinkClick r:id="rId3"/>
            <a:extLst>
              <a:ext uri="{FF2B5EF4-FFF2-40B4-BE49-F238E27FC236}">
                <a16:creationId xmlns:a16="http://schemas.microsoft.com/office/drawing/2014/main" id="{61614711-834F-4BD9-B4F9-3D5F645CCC1C}"/>
              </a:ext>
            </a:extLst>
          </p:cNvPr>
          <p:cNvPicPr>
            <a:picLocks noChangeAspect="1"/>
          </p:cNvPicPr>
          <p:nvPr/>
        </p:nvPicPr>
        <p:blipFill rotWithShape="1">
          <a:blip r:embed="rId4">
            <a:extLst>
              <a:ext uri="{28A0092B-C50C-407E-A947-70E740481C1C}">
                <a14:useLocalDpi xmlns:a14="http://schemas.microsoft.com/office/drawing/2010/main" val="0"/>
              </a:ext>
            </a:extLst>
          </a:blip>
          <a:srcRect l="-1322" r="-1322"/>
          <a:stretch/>
        </p:blipFill>
        <p:spPr>
          <a:xfrm>
            <a:off x="5492023" y="1458938"/>
            <a:ext cx="6553201" cy="3709962"/>
          </a:xfrm>
          <a:prstGeom prst="rect">
            <a:avLst/>
          </a:prstGeom>
          <a:ln w="6350">
            <a:noFill/>
          </a:ln>
        </p:spPr>
      </p:pic>
      <p:sp>
        <p:nvSpPr>
          <p:cNvPr id="18" name="Textfeld 17">
            <a:extLst>
              <a:ext uri="{FF2B5EF4-FFF2-40B4-BE49-F238E27FC236}">
                <a16:creationId xmlns:a16="http://schemas.microsoft.com/office/drawing/2014/main" id="{919D417C-5357-49DD-9857-417C56326EDB}"/>
              </a:ext>
            </a:extLst>
          </p:cNvPr>
          <p:cNvSpPr txBox="1"/>
          <p:nvPr/>
        </p:nvSpPr>
        <p:spPr>
          <a:xfrm>
            <a:off x="5480396" y="1004899"/>
            <a:ext cx="2389821" cy="338554"/>
          </a:xfrm>
          <a:prstGeom prst="rect">
            <a:avLst/>
          </a:prstGeom>
          <a:noFill/>
        </p:spPr>
        <p:txBody>
          <a:bodyPr wrap="none" rtlCol="0">
            <a:spAutoFit/>
          </a:bodyPr>
          <a:lstStyle/>
          <a:p>
            <a:r>
              <a:rPr lang="de-DE" sz="1600" cap="all">
                <a:latin typeface="Open Sans" panose="020B0606030504020204" pitchFamily="34" charset="0"/>
                <a:ea typeface="Open Sans" panose="020B0606030504020204" pitchFamily="34" charset="0"/>
                <a:cs typeface="Open Sans" panose="020B0606030504020204" pitchFamily="34" charset="0"/>
              </a:rPr>
              <a:t>SAP ANALYTICS CLOUD</a:t>
            </a:r>
          </a:p>
        </p:txBody>
      </p:sp>
      <p:sp>
        <p:nvSpPr>
          <p:cNvPr id="25" name="Textfeld 24">
            <a:extLst>
              <a:ext uri="{FF2B5EF4-FFF2-40B4-BE49-F238E27FC236}">
                <a16:creationId xmlns:a16="http://schemas.microsoft.com/office/drawing/2014/main" id="{B88DA927-CA7D-4850-8E56-42E50141BE1C}"/>
              </a:ext>
            </a:extLst>
          </p:cNvPr>
          <p:cNvSpPr txBox="1"/>
          <p:nvPr/>
        </p:nvSpPr>
        <p:spPr>
          <a:xfrm>
            <a:off x="181337" y="1004901"/>
            <a:ext cx="619080" cy="338554"/>
          </a:xfrm>
          <a:prstGeom prst="rect">
            <a:avLst/>
          </a:prstGeom>
          <a:noFill/>
        </p:spPr>
        <p:txBody>
          <a:bodyPr wrap="none" rtlCol="0">
            <a:spAutoFit/>
          </a:bodyPr>
          <a:lstStyle/>
          <a:p>
            <a:r>
              <a:rPr lang="de-DE" sz="1600" cap="all" err="1">
                <a:latin typeface="Open Sans" panose="020B0606030504020204" pitchFamily="34" charset="0"/>
                <a:ea typeface="Open Sans" panose="020B0606030504020204" pitchFamily="34" charset="0"/>
                <a:cs typeface="Open Sans" panose="020B0606030504020204" pitchFamily="34" charset="0"/>
              </a:rPr>
              <a:t>IdeE</a:t>
            </a:r>
            <a:endParaRPr lang="de-DE" sz="1600" cap="all">
              <a:latin typeface="Open Sans" panose="020B0606030504020204" pitchFamily="34" charset="0"/>
              <a:ea typeface="Open Sans" panose="020B0606030504020204" pitchFamily="34" charset="0"/>
              <a:cs typeface="Open Sans" panose="020B0606030504020204" pitchFamily="34" charset="0"/>
            </a:endParaRPr>
          </a:p>
        </p:txBody>
      </p:sp>
      <p:pic>
        <p:nvPicPr>
          <p:cNvPr id="27" name="Grafik 26">
            <a:extLst>
              <a:ext uri="{FF2B5EF4-FFF2-40B4-BE49-F238E27FC236}">
                <a16:creationId xmlns:a16="http://schemas.microsoft.com/office/drawing/2014/main" id="{435C7E38-D571-400B-B2A9-4FE5355138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14" y="1458938"/>
            <a:ext cx="5024418" cy="2440431"/>
          </a:xfrm>
          <a:prstGeom prst="rect">
            <a:avLst/>
          </a:prstGeom>
        </p:spPr>
      </p:pic>
    </p:spTree>
    <p:extLst>
      <p:ext uri="{BB962C8B-B14F-4D97-AF65-F5344CB8AC3E}">
        <p14:creationId xmlns:p14="http://schemas.microsoft.com/office/powerpoint/2010/main" val="2700623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a:latin typeface="Open Sans" panose="020B0606030504020204" pitchFamily="34" charset="0"/>
                <a:ea typeface="Open Sans" panose="020B0606030504020204" pitchFamily="34" charset="0"/>
                <a:cs typeface="Open Sans" panose="020B0606030504020204" pitchFamily="34" charset="0"/>
              </a:rPr>
              <a:t>Landing </a:t>
            </a:r>
            <a:r>
              <a:rPr lang="de-DE" err="1">
                <a:latin typeface="Open Sans" panose="020B0606030504020204" pitchFamily="34" charset="0"/>
                <a:ea typeface="Open Sans" panose="020B0606030504020204" pitchFamily="34" charset="0"/>
                <a:cs typeface="Open Sans" panose="020B0606030504020204" pitchFamily="34" charset="0"/>
              </a:rPr>
              <a:t>page</a:t>
            </a:r>
            <a:endParaRPr lang="de-DE">
              <a:latin typeface="Open Sans" panose="020B0606030504020204" pitchFamily="34" charset="0"/>
              <a:ea typeface="Open Sans" panose="020B0606030504020204" pitchFamily="34" charset="0"/>
              <a:cs typeface="Open Sans" panose="020B0606030504020204" pitchFamily="34" charset="0"/>
            </a:endParaRPr>
          </a:p>
        </p:txBody>
      </p:sp>
      <p:sp>
        <p:nvSpPr>
          <p:cNvPr id="118" name="Textfeld 117">
            <a:extLst>
              <a:ext uri="{FF2B5EF4-FFF2-40B4-BE49-F238E27FC236}">
                <a16:creationId xmlns:a16="http://schemas.microsoft.com/office/drawing/2014/main" id="{CF939B21-4798-44BD-BE45-6B025616FBA5}"/>
              </a:ext>
            </a:extLst>
          </p:cNvPr>
          <p:cNvSpPr txBox="1"/>
          <p:nvPr/>
        </p:nvSpPr>
        <p:spPr>
          <a:xfrm>
            <a:off x="181337" y="1004901"/>
            <a:ext cx="635110" cy="338554"/>
          </a:xfrm>
          <a:prstGeom prst="rect">
            <a:avLst/>
          </a:prstGeom>
          <a:noFill/>
        </p:spPr>
        <p:txBody>
          <a:bodyPr wrap="none" rtlCol="0">
            <a:spAutoFit/>
          </a:bodyPr>
          <a:lstStyle/>
          <a:p>
            <a:r>
              <a:rPr lang="de-DE" sz="1600" cap="all" err="1">
                <a:latin typeface="Open Sans" panose="020B0606030504020204" pitchFamily="34" charset="0"/>
                <a:ea typeface="Open Sans" panose="020B0606030504020204" pitchFamily="34" charset="0"/>
                <a:cs typeface="Open Sans" panose="020B0606030504020204" pitchFamily="34" charset="0"/>
              </a:rPr>
              <a:t>Idea</a:t>
            </a:r>
            <a:endParaRPr lang="de-DE" sz="1600" cap="all">
              <a:latin typeface="Open Sans" panose="020B0606030504020204" pitchFamily="34" charset="0"/>
              <a:ea typeface="Open Sans" panose="020B0606030504020204" pitchFamily="34" charset="0"/>
              <a:cs typeface="Open Sans" panose="020B0606030504020204" pitchFamily="34" charset="0"/>
            </a:endParaRPr>
          </a:p>
        </p:txBody>
      </p:sp>
      <p:grpSp>
        <p:nvGrpSpPr>
          <p:cNvPr id="58" name="Gruppieren 57">
            <a:extLst>
              <a:ext uri="{FF2B5EF4-FFF2-40B4-BE49-F238E27FC236}">
                <a16:creationId xmlns:a16="http://schemas.microsoft.com/office/drawing/2014/main" id="{D07F949E-5B91-471E-A8E5-61E03FB3EF4F}"/>
              </a:ext>
            </a:extLst>
          </p:cNvPr>
          <p:cNvGrpSpPr/>
          <p:nvPr/>
        </p:nvGrpSpPr>
        <p:grpSpPr>
          <a:xfrm>
            <a:off x="201903" y="5493563"/>
            <a:ext cx="1152000" cy="1008000"/>
            <a:chOff x="201903" y="5493563"/>
            <a:chExt cx="1152000" cy="1008000"/>
          </a:xfrm>
        </p:grpSpPr>
        <p:sp>
          <p:nvSpPr>
            <p:cNvPr id="59" name="Rechteck 58">
              <a:extLst>
                <a:ext uri="{FF2B5EF4-FFF2-40B4-BE49-F238E27FC236}">
                  <a16:creationId xmlns:a16="http://schemas.microsoft.com/office/drawing/2014/main" id="{E67B9E20-234A-426E-9484-23C5BB97CE04}"/>
                </a:ext>
              </a:extLst>
            </p:cNvPr>
            <p:cNvSpPr/>
            <p:nvPr/>
          </p:nvSpPr>
          <p:spPr>
            <a:xfrm>
              <a:off x="201903" y="5493563"/>
              <a:ext cx="115200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0" name="Rechteck 59">
              <a:extLst>
                <a:ext uri="{FF2B5EF4-FFF2-40B4-BE49-F238E27FC236}">
                  <a16:creationId xmlns:a16="http://schemas.microsoft.com/office/drawing/2014/main" id="{4233D02B-0B90-48CD-A7B4-C655DBB3F719}"/>
                </a:ext>
              </a:extLst>
            </p:cNvPr>
            <p:cNvSpPr/>
            <p:nvPr/>
          </p:nvSpPr>
          <p:spPr>
            <a:xfrm>
              <a:off x="223632" y="5545239"/>
              <a:ext cx="513537" cy="274439"/>
            </a:xfrm>
            <a:prstGeom prst="rect">
              <a:avLst/>
            </a:prstGeom>
            <a:solidFill>
              <a:schemeClr val="tx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hteck 65">
              <a:extLst>
                <a:ext uri="{FF2B5EF4-FFF2-40B4-BE49-F238E27FC236}">
                  <a16:creationId xmlns:a16="http://schemas.microsoft.com/office/drawing/2014/main" id="{E33D149F-4AFF-4012-8EB3-7BE391D90E59}"/>
                </a:ext>
              </a:extLst>
            </p:cNvPr>
            <p:cNvSpPr/>
            <p:nvPr/>
          </p:nvSpPr>
          <p:spPr>
            <a:xfrm>
              <a:off x="223632"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Rechteck 66">
              <a:extLst>
                <a:ext uri="{FF2B5EF4-FFF2-40B4-BE49-F238E27FC236}">
                  <a16:creationId xmlns:a16="http://schemas.microsoft.com/office/drawing/2014/main" id="{B61CD9D3-0A36-42AD-941E-C9DBD36D066C}"/>
                </a:ext>
              </a:extLst>
            </p:cNvPr>
            <p:cNvSpPr/>
            <p:nvPr/>
          </p:nvSpPr>
          <p:spPr>
            <a:xfrm>
              <a:off x="818638"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Rechteck 67">
              <a:extLst>
                <a:ext uri="{FF2B5EF4-FFF2-40B4-BE49-F238E27FC236}">
                  <a16:creationId xmlns:a16="http://schemas.microsoft.com/office/drawing/2014/main" id="{B78441D5-B01F-4BFF-954E-AD42CA7DBF11}"/>
                </a:ext>
              </a:extLst>
            </p:cNvPr>
            <p:cNvSpPr/>
            <p:nvPr/>
          </p:nvSpPr>
          <p:spPr>
            <a:xfrm>
              <a:off x="223632" y="6214133"/>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Rechteck 68">
              <a:extLst>
                <a:ext uri="{FF2B5EF4-FFF2-40B4-BE49-F238E27FC236}">
                  <a16:creationId xmlns:a16="http://schemas.microsoft.com/office/drawing/2014/main" id="{763C1412-8522-44DA-924A-DA6E48B4327B}"/>
                </a:ext>
              </a:extLst>
            </p:cNvPr>
            <p:cNvSpPr/>
            <p:nvPr/>
          </p:nvSpPr>
          <p:spPr>
            <a:xfrm>
              <a:off x="818638"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8" name="Textfeld 37">
            <a:extLst>
              <a:ext uri="{FF2B5EF4-FFF2-40B4-BE49-F238E27FC236}">
                <a16:creationId xmlns:a16="http://schemas.microsoft.com/office/drawing/2014/main" id="{617E59F9-759D-43C7-A8F7-9D78B8F83C04}"/>
              </a:ext>
            </a:extLst>
          </p:cNvPr>
          <p:cNvSpPr txBox="1"/>
          <p:nvPr/>
        </p:nvSpPr>
        <p:spPr>
          <a:xfrm>
            <a:off x="5480396" y="1004899"/>
            <a:ext cx="2346733" cy="338554"/>
          </a:xfrm>
          <a:prstGeom prst="rect">
            <a:avLst/>
          </a:prstGeom>
          <a:noFill/>
        </p:spPr>
        <p:txBody>
          <a:bodyPr wrap="none" rtlCol="0">
            <a:spAutoFit/>
          </a:bodyPr>
          <a:lstStyle/>
          <a:p>
            <a:r>
              <a:rPr lang="de-DE" sz="1600" cap="all">
                <a:latin typeface="Open Sans" panose="020B0606030504020204" pitchFamily="34" charset="0"/>
                <a:ea typeface="Open Sans" panose="020B0606030504020204" pitchFamily="34" charset="0"/>
                <a:cs typeface="Open Sans" panose="020B0606030504020204" pitchFamily="34" charset="0"/>
              </a:rPr>
              <a:t>Microsoft Power BI</a:t>
            </a:r>
          </a:p>
        </p:txBody>
      </p:sp>
      <p:pic>
        <p:nvPicPr>
          <p:cNvPr id="39" name="Picture 36">
            <a:hlinkClick r:id="rId3"/>
            <a:extLst>
              <a:ext uri="{FF2B5EF4-FFF2-40B4-BE49-F238E27FC236}">
                <a16:creationId xmlns:a16="http://schemas.microsoft.com/office/drawing/2014/main" id="{F98BC88E-DF0F-4677-9F29-6E200651FC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80396" y="1482307"/>
            <a:ext cx="6633705" cy="3715849"/>
          </a:xfrm>
          <a:prstGeom prst="rect">
            <a:avLst/>
          </a:prstGeom>
          <a:ln w="6350">
            <a:noFill/>
          </a:ln>
        </p:spPr>
      </p:pic>
      <p:pic>
        <p:nvPicPr>
          <p:cNvPr id="5" name="Grafik 4">
            <a:extLst>
              <a:ext uri="{FF2B5EF4-FFF2-40B4-BE49-F238E27FC236}">
                <a16:creationId xmlns:a16="http://schemas.microsoft.com/office/drawing/2014/main" id="{454FB967-9D30-4602-BB8D-8357F763E3E6}"/>
              </a:ext>
            </a:extLst>
          </p:cNvPr>
          <p:cNvPicPr>
            <a:picLocks noChangeAspect="1"/>
          </p:cNvPicPr>
          <p:nvPr/>
        </p:nvPicPr>
        <p:blipFill>
          <a:blip r:embed="rId5"/>
          <a:stretch>
            <a:fillRect/>
          </a:stretch>
        </p:blipFill>
        <p:spPr>
          <a:xfrm>
            <a:off x="181337" y="1445527"/>
            <a:ext cx="5037973" cy="2467254"/>
          </a:xfrm>
          <a:prstGeom prst="rect">
            <a:avLst/>
          </a:prstGeom>
        </p:spPr>
      </p:pic>
    </p:spTree>
    <p:extLst>
      <p:ext uri="{BB962C8B-B14F-4D97-AF65-F5344CB8AC3E}">
        <p14:creationId xmlns:p14="http://schemas.microsoft.com/office/powerpoint/2010/main" val="93727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a:latin typeface="Open Sans" panose="020B0606030504020204" pitchFamily="34" charset="0"/>
                <a:ea typeface="Open Sans" panose="020B0606030504020204" pitchFamily="34" charset="0"/>
                <a:cs typeface="Open Sans" panose="020B0606030504020204" pitchFamily="34" charset="0"/>
              </a:rPr>
              <a:t>Detail</a:t>
            </a:r>
          </a:p>
        </p:txBody>
      </p:sp>
      <p:grpSp>
        <p:nvGrpSpPr>
          <p:cNvPr id="39" name="Gruppieren 38">
            <a:extLst>
              <a:ext uri="{FF2B5EF4-FFF2-40B4-BE49-F238E27FC236}">
                <a16:creationId xmlns:a16="http://schemas.microsoft.com/office/drawing/2014/main" id="{18E938AA-63C6-4F3D-81D3-5BE24C4514AE}"/>
              </a:ext>
            </a:extLst>
          </p:cNvPr>
          <p:cNvGrpSpPr/>
          <p:nvPr/>
        </p:nvGrpSpPr>
        <p:grpSpPr>
          <a:xfrm>
            <a:off x="201903" y="5493563"/>
            <a:ext cx="1152000" cy="1008000"/>
            <a:chOff x="201903" y="5493563"/>
            <a:chExt cx="1152000" cy="1008000"/>
          </a:xfrm>
        </p:grpSpPr>
        <p:sp>
          <p:nvSpPr>
            <p:cNvPr id="40" name="Rechteck 39">
              <a:extLst>
                <a:ext uri="{FF2B5EF4-FFF2-40B4-BE49-F238E27FC236}">
                  <a16:creationId xmlns:a16="http://schemas.microsoft.com/office/drawing/2014/main" id="{0B3E3ECB-176D-4877-ABD7-57685CD8BC08}"/>
                </a:ext>
              </a:extLst>
            </p:cNvPr>
            <p:cNvSpPr/>
            <p:nvPr/>
          </p:nvSpPr>
          <p:spPr>
            <a:xfrm>
              <a:off x="201903" y="5493563"/>
              <a:ext cx="115200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1" name="Rechteck 40">
              <a:extLst>
                <a:ext uri="{FF2B5EF4-FFF2-40B4-BE49-F238E27FC236}">
                  <a16:creationId xmlns:a16="http://schemas.microsoft.com/office/drawing/2014/main" id="{C8BC1465-8C69-42D8-94F9-E50D09762CEF}"/>
                </a:ext>
              </a:extLst>
            </p:cNvPr>
            <p:cNvSpPr/>
            <p:nvPr/>
          </p:nvSpPr>
          <p:spPr>
            <a:xfrm>
              <a:off x="223632"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Rechteck 41">
              <a:extLst>
                <a:ext uri="{FF2B5EF4-FFF2-40B4-BE49-F238E27FC236}">
                  <a16:creationId xmlns:a16="http://schemas.microsoft.com/office/drawing/2014/main" id="{F05884AD-1E03-448B-B453-807E170014CD}"/>
                </a:ext>
              </a:extLst>
            </p:cNvPr>
            <p:cNvSpPr/>
            <p:nvPr/>
          </p:nvSpPr>
          <p:spPr>
            <a:xfrm>
              <a:off x="223632" y="5879686"/>
              <a:ext cx="513537" cy="274439"/>
            </a:xfrm>
            <a:prstGeom prst="rect">
              <a:avLst/>
            </a:prstGeom>
            <a:solidFill>
              <a:schemeClr val="tx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hteck 42">
              <a:extLst>
                <a:ext uri="{FF2B5EF4-FFF2-40B4-BE49-F238E27FC236}">
                  <a16:creationId xmlns:a16="http://schemas.microsoft.com/office/drawing/2014/main" id="{F4A635AF-F7FC-4D41-B823-35957CC48873}"/>
                </a:ext>
              </a:extLst>
            </p:cNvPr>
            <p:cNvSpPr/>
            <p:nvPr/>
          </p:nvSpPr>
          <p:spPr>
            <a:xfrm>
              <a:off x="818638"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4" name="Rechteck 43">
              <a:extLst>
                <a:ext uri="{FF2B5EF4-FFF2-40B4-BE49-F238E27FC236}">
                  <a16:creationId xmlns:a16="http://schemas.microsoft.com/office/drawing/2014/main" id="{7CC67454-2A07-4823-8E63-53EA66BED921}"/>
                </a:ext>
              </a:extLst>
            </p:cNvPr>
            <p:cNvSpPr/>
            <p:nvPr/>
          </p:nvSpPr>
          <p:spPr>
            <a:xfrm>
              <a:off x="223632" y="6214133"/>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hteck 44">
              <a:extLst>
                <a:ext uri="{FF2B5EF4-FFF2-40B4-BE49-F238E27FC236}">
                  <a16:creationId xmlns:a16="http://schemas.microsoft.com/office/drawing/2014/main" id="{EF4BD2AB-B8E1-4221-A8F7-886940A84F22}"/>
                </a:ext>
              </a:extLst>
            </p:cNvPr>
            <p:cNvSpPr/>
            <p:nvPr/>
          </p:nvSpPr>
          <p:spPr>
            <a:xfrm>
              <a:off x="818638"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feld 24">
            <a:extLst>
              <a:ext uri="{FF2B5EF4-FFF2-40B4-BE49-F238E27FC236}">
                <a16:creationId xmlns:a16="http://schemas.microsoft.com/office/drawing/2014/main" id="{A64053E6-179A-4192-8518-C09637FDF3F3}"/>
              </a:ext>
            </a:extLst>
          </p:cNvPr>
          <p:cNvSpPr txBox="1"/>
          <p:nvPr/>
        </p:nvSpPr>
        <p:spPr>
          <a:xfrm>
            <a:off x="5480396" y="1004899"/>
            <a:ext cx="2346733" cy="338554"/>
          </a:xfrm>
          <a:prstGeom prst="rect">
            <a:avLst/>
          </a:prstGeom>
          <a:noFill/>
        </p:spPr>
        <p:txBody>
          <a:bodyPr wrap="none" rtlCol="0">
            <a:spAutoFit/>
          </a:bodyPr>
          <a:lstStyle/>
          <a:p>
            <a:r>
              <a:rPr lang="de-DE" sz="1600" cap="all">
                <a:latin typeface="Open Sans" panose="020B0606030504020204" pitchFamily="34" charset="0"/>
                <a:ea typeface="Open Sans" panose="020B0606030504020204" pitchFamily="34" charset="0"/>
                <a:cs typeface="Open Sans" panose="020B0606030504020204" pitchFamily="34" charset="0"/>
              </a:rPr>
              <a:t>Microsoft Power BI</a:t>
            </a:r>
          </a:p>
        </p:txBody>
      </p:sp>
      <p:pic>
        <p:nvPicPr>
          <p:cNvPr id="29" name="Picture 36">
            <a:hlinkClick r:id="rId2"/>
            <a:extLst>
              <a:ext uri="{FF2B5EF4-FFF2-40B4-BE49-F238E27FC236}">
                <a16:creationId xmlns:a16="http://schemas.microsoft.com/office/drawing/2014/main" id="{B9819854-3424-40D6-AD8B-6065AE541DD7}"/>
              </a:ext>
            </a:extLst>
          </p:cNvPr>
          <p:cNvPicPr>
            <a:picLocks noChangeAspect="1"/>
          </p:cNvPicPr>
          <p:nvPr/>
        </p:nvPicPr>
        <p:blipFill rotWithShape="1">
          <a:blip r:embed="rId3">
            <a:extLst>
              <a:ext uri="{28A0092B-C50C-407E-A947-70E740481C1C}">
                <a14:useLocalDpi xmlns:a14="http://schemas.microsoft.com/office/drawing/2010/main" val="0"/>
              </a:ext>
            </a:extLst>
          </a:blip>
          <a:srcRect l="569" t="1011" r="549" b="1359"/>
          <a:stretch/>
        </p:blipFill>
        <p:spPr>
          <a:xfrm>
            <a:off x="5518151" y="1445527"/>
            <a:ext cx="6559550" cy="3695700"/>
          </a:xfrm>
          <a:prstGeom prst="rect">
            <a:avLst/>
          </a:prstGeom>
          <a:ln w="6350">
            <a:solidFill>
              <a:schemeClr val="bg1">
                <a:lumMod val="50000"/>
              </a:schemeClr>
            </a:solidFill>
          </a:ln>
        </p:spPr>
      </p:pic>
      <p:sp>
        <p:nvSpPr>
          <p:cNvPr id="38" name="Textfeld 37">
            <a:extLst>
              <a:ext uri="{FF2B5EF4-FFF2-40B4-BE49-F238E27FC236}">
                <a16:creationId xmlns:a16="http://schemas.microsoft.com/office/drawing/2014/main" id="{1B7D581C-F109-4976-8891-40C3262DEF9F}"/>
              </a:ext>
            </a:extLst>
          </p:cNvPr>
          <p:cNvSpPr txBox="1"/>
          <p:nvPr/>
        </p:nvSpPr>
        <p:spPr>
          <a:xfrm>
            <a:off x="181337" y="1004901"/>
            <a:ext cx="635110" cy="338554"/>
          </a:xfrm>
          <a:prstGeom prst="rect">
            <a:avLst/>
          </a:prstGeom>
          <a:noFill/>
        </p:spPr>
        <p:txBody>
          <a:bodyPr wrap="none" rtlCol="0">
            <a:spAutoFit/>
          </a:bodyPr>
          <a:lstStyle/>
          <a:p>
            <a:r>
              <a:rPr lang="de-DE" sz="1600" cap="all" err="1">
                <a:latin typeface="Open Sans" panose="020B0606030504020204" pitchFamily="34" charset="0"/>
                <a:ea typeface="Open Sans" panose="020B0606030504020204" pitchFamily="34" charset="0"/>
                <a:cs typeface="Open Sans" panose="020B0606030504020204" pitchFamily="34" charset="0"/>
              </a:rPr>
              <a:t>Idea</a:t>
            </a:r>
            <a:endParaRPr lang="de-DE" sz="1600" cap="all">
              <a:latin typeface="Open Sans" panose="020B0606030504020204" pitchFamily="34" charset="0"/>
              <a:ea typeface="Open Sans" panose="020B0606030504020204" pitchFamily="34" charset="0"/>
              <a:cs typeface="Open Sans" panose="020B0606030504020204" pitchFamily="34" charset="0"/>
            </a:endParaRPr>
          </a:p>
        </p:txBody>
      </p:sp>
      <p:pic>
        <p:nvPicPr>
          <p:cNvPr id="46" name="Grafik 45">
            <a:extLst>
              <a:ext uri="{FF2B5EF4-FFF2-40B4-BE49-F238E27FC236}">
                <a16:creationId xmlns:a16="http://schemas.microsoft.com/office/drawing/2014/main" id="{5E764891-83E0-45CF-AE54-857E5AF1AE4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14" y="1445527"/>
            <a:ext cx="5024418" cy="2467254"/>
          </a:xfrm>
          <a:prstGeom prst="rect">
            <a:avLst/>
          </a:prstGeom>
        </p:spPr>
      </p:pic>
    </p:spTree>
    <p:extLst>
      <p:ext uri="{BB962C8B-B14F-4D97-AF65-F5344CB8AC3E}">
        <p14:creationId xmlns:p14="http://schemas.microsoft.com/office/powerpoint/2010/main" val="82045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a:latin typeface="Open Sans" panose="020B0606030504020204" pitchFamily="34" charset="0"/>
                <a:ea typeface="Open Sans" panose="020B0606030504020204" pitchFamily="34" charset="0"/>
                <a:cs typeface="Open Sans" panose="020B0606030504020204" pitchFamily="34" charset="0"/>
              </a:rPr>
              <a:t>Zoom</a:t>
            </a:r>
          </a:p>
        </p:txBody>
      </p:sp>
      <p:grpSp>
        <p:nvGrpSpPr>
          <p:cNvPr id="33" name="Gruppieren 32">
            <a:extLst>
              <a:ext uri="{FF2B5EF4-FFF2-40B4-BE49-F238E27FC236}">
                <a16:creationId xmlns:a16="http://schemas.microsoft.com/office/drawing/2014/main" id="{34D559E6-4165-4033-8E32-41060D8B5BEA}"/>
              </a:ext>
            </a:extLst>
          </p:cNvPr>
          <p:cNvGrpSpPr/>
          <p:nvPr/>
        </p:nvGrpSpPr>
        <p:grpSpPr>
          <a:xfrm>
            <a:off x="201903" y="5493563"/>
            <a:ext cx="1152000" cy="1008000"/>
            <a:chOff x="201903" y="5493563"/>
            <a:chExt cx="1152000" cy="1008000"/>
          </a:xfrm>
        </p:grpSpPr>
        <p:sp>
          <p:nvSpPr>
            <p:cNvPr id="36" name="Rechteck 35">
              <a:extLst>
                <a:ext uri="{FF2B5EF4-FFF2-40B4-BE49-F238E27FC236}">
                  <a16:creationId xmlns:a16="http://schemas.microsoft.com/office/drawing/2014/main" id="{219806D3-886C-470C-8322-A94927495F1A}"/>
                </a:ext>
              </a:extLst>
            </p:cNvPr>
            <p:cNvSpPr/>
            <p:nvPr/>
          </p:nvSpPr>
          <p:spPr>
            <a:xfrm>
              <a:off x="201903" y="5493563"/>
              <a:ext cx="115200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7" name="Rechteck 36">
              <a:extLst>
                <a:ext uri="{FF2B5EF4-FFF2-40B4-BE49-F238E27FC236}">
                  <a16:creationId xmlns:a16="http://schemas.microsoft.com/office/drawing/2014/main" id="{9AC27D42-3295-452C-BAD9-94D50B2520ED}"/>
                </a:ext>
              </a:extLst>
            </p:cNvPr>
            <p:cNvSpPr/>
            <p:nvPr/>
          </p:nvSpPr>
          <p:spPr>
            <a:xfrm>
              <a:off x="223632"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Rechteck 37">
              <a:extLst>
                <a:ext uri="{FF2B5EF4-FFF2-40B4-BE49-F238E27FC236}">
                  <a16:creationId xmlns:a16="http://schemas.microsoft.com/office/drawing/2014/main" id="{E48A9E61-2BA5-42D6-820F-32FD71D76DFD}"/>
                </a:ext>
              </a:extLst>
            </p:cNvPr>
            <p:cNvSpPr/>
            <p:nvPr/>
          </p:nvSpPr>
          <p:spPr>
            <a:xfrm>
              <a:off x="223632"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Rechteck 38">
              <a:extLst>
                <a:ext uri="{FF2B5EF4-FFF2-40B4-BE49-F238E27FC236}">
                  <a16:creationId xmlns:a16="http://schemas.microsoft.com/office/drawing/2014/main" id="{F0EBE7F9-B395-4F4E-8CD7-6DCC883D1B21}"/>
                </a:ext>
              </a:extLst>
            </p:cNvPr>
            <p:cNvSpPr/>
            <p:nvPr/>
          </p:nvSpPr>
          <p:spPr>
            <a:xfrm>
              <a:off x="818638"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Rechteck 39">
              <a:extLst>
                <a:ext uri="{FF2B5EF4-FFF2-40B4-BE49-F238E27FC236}">
                  <a16:creationId xmlns:a16="http://schemas.microsoft.com/office/drawing/2014/main" id="{AEDC5E52-AFBC-4FC4-A640-E03991055018}"/>
                </a:ext>
              </a:extLst>
            </p:cNvPr>
            <p:cNvSpPr/>
            <p:nvPr/>
          </p:nvSpPr>
          <p:spPr>
            <a:xfrm>
              <a:off x="223632" y="6214133"/>
              <a:ext cx="513537" cy="274439"/>
            </a:xfrm>
            <a:prstGeom prst="rect">
              <a:avLst/>
            </a:prstGeom>
            <a:solidFill>
              <a:schemeClr val="tx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Rechteck 40">
              <a:extLst>
                <a:ext uri="{FF2B5EF4-FFF2-40B4-BE49-F238E27FC236}">
                  <a16:creationId xmlns:a16="http://schemas.microsoft.com/office/drawing/2014/main" id="{FED3D08F-C3D8-4C03-A2DB-43F04A83A163}"/>
                </a:ext>
              </a:extLst>
            </p:cNvPr>
            <p:cNvSpPr/>
            <p:nvPr/>
          </p:nvSpPr>
          <p:spPr>
            <a:xfrm>
              <a:off x="818638"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20" name="Picture 36">
            <a:hlinkClick r:id="rId3"/>
            <a:extLst>
              <a:ext uri="{FF2B5EF4-FFF2-40B4-BE49-F238E27FC236}">
                <a16:creationId xmlns:a16="http://schemas.microsoft.com/office/drawing/2014/main" id="{61614711-834F-4BD9-B4F9-3D5F645CCC1C}"/>
              </a:ext>
            </a:extLst>
          </p:cNvPr>
          <p:cNvPicPr>
            <a:picLocks noChangeAspect="1"/>
          </p:cNvPicPr>
          <p:nvPr/>
        </p:nvPicPr>
        <p:blipFill rotWithShape="1">
          <a:blip r:embed="rId4">
            <a:extLst>
              <a:ext uri="{28A0092B-C50C-407E-A947-70E740481C1C}">
                <a14:useLocalDpi xmlns:a14="http://schemas.microsoft.com/office/drawing/2010/main" val="0"/>
              </a:ext>
            </a:extLst>
          </a:blip>
          <a:srcRect l="571" t="303" r="309" b="1363"/>
          <a:stretch/>
        </p:blipFill>
        <p:spPr>
          <a:xfrm>
            <a:off x="5518149" y="1458938"/>
            <a:ext cx="6553201" cy="3709962"/>
          </a:xfrm>
          <a:prstGeom prst="rect">
            <a:avLst/>
          </a:prstGeom>
          <a:ln w="6350">
            <a:solidFill>
              <a:schemeClr val="bg1">
                <a:lumMod val="50000"/>
              </a:schemeClr>
            </a:solidFill>
          </a:ln>
        </p:spPr>
      </p:pic>
      <p:sp>
        <p:nvSpPr>
          <p:cNvPr id="18" name="Textfeld 17">
            <a:extLst>
              <a:ext uri="{FF2B5EF4-FFF2-40B4-BE49-F238E27FC236}">
                <a16:creationId xmlns:a16="http://schemas.microsoft.com/office/drawing/2014/main" id="{919D417C-5357-49DD-9857-417C56326EDB}"/>
              </a:ext>
            </a:extLst>
          </p:cNvPr>
          <p:cNvSpPr txBox="1"/>
          <p:nvPr/>
        </p:nvSpPr>
        <p:spPr>
          <a:xfrm>
            <a:off x="5480396" y="1004899"/>
            <a:ext cx="2346733" cy="338554"/>
          </a:xfrm>
          <a:prstGeom prst="rect">
            <a:avLst/>
          </a:prstGeom>
          <a:noFill/>
        </p:spPr>
        <p:txBody>
          <a:bodyPr wrap="none" rtlCol="0">
            <a:spAutoFit/>
          </a:bodyPr>
          <a:lstStyle/>
          <a:p>
            <a:r>
              <a:rPr lang="de-DE" sz="1600" cap="all">
                <a:latin typeface="Open Sans" panose="020B0606030504020204" pitchFamily="34" charset="0"/>
                <a:ea typeface="Open Sans" panose="020B0606030504020204" pitchFamily="34" charset="0"/>
                <a:cs typeface="Open Sans" panose="020B0606030504020204" pitchFamily="34" charset="0"/>
              </a:rPr>
              <a:t>Microsoft Power BI</a:t>
            </a:r>
          </a:p>
        </p:txBody>
      </p:sp>
      <p:sp>
        <p:nvSpPr>
          <p:cNvPr id="25" name="Textfeld 24">
            <a:extLst>
              <a:ext uri="{FF2B5EF4-FFF2-40B4-BE49-F238E27FC236}">
                <a16:creationId xmlns:a16="http://schemas.microsoft.com/office/drawing/2014/main" id="{B88DA927-CA7D-4850-8E56-42E50141BE1C}"/>
              </a:ext>
            </a:extLst>
          </p:cNvPr>
          <p:cNvSpPr txBox="1"/>
          <p:nvPr/>
        </p:nvSpPr>
        <p:spPr>
          <a:xfrm>
            <a:off x="181337" y="1004901"/>
            <a:ext cx="635110" cy="338554"/>
          </a:xfrm>
          <a:prstGeom prst="rect">
            <a:avLst/>
          </a:prstGeom>
          <a:noFill/>
        </p:spPr>
        <p:txBody>
          <a:bodyPr wrap="none" rtlCol="0">
            <a:spAutoFit/>
          </a:bodyPr>
          <a:lstStyle/>
          <a:p>
            <a:r>
              <a:rPr lang="de-DE" sz="1600" cap="all" err="1">
                <a:latin typeface="Open Sans" panose="020B0606030504020204" pitchFamily="34" charset="0"/>
                <a:ea typeface="Open Sans" panose="020B0606030504020204" pitchFamily="34" charset="0"/>
                <a:cs typeface="Open Sans" panose="020B0606030504020204" pitchFamily="34" charset="0"/>
              </a:rPr>
              <a:t>Idea</a:t>
            </a:r>
            <a:endParaRPr lang="de-DE" sz="1600" cap="all">
              <a:latin typeface="Open Sans" panose="020B0606030504020204" pitchFamily="34" charset="0"/>
              <a:ea typeface="Open Sans" panose="020B0606030504020204" pitchFamily="34" charset="0"/>
              <a:cs typeface="Open Sans" panose="020B0606030504020204" pitchFamily="34" charset="0"/>
            </a:endParaRPr>
          </a:p>
        </p:txBody>
      </p:sp>
      <p:pic>
        <p:nvPicPr>
          <p:cNvPr id="27" name="Grafik 26">
            <a:extLst>
              <a:ext uri="{FF2B5EF4-FFF2-40B4-BE49-F238E27FC236}">
                <a16:creationId xmlns:a16="http://schemas.microsoft.com/office/drawing/2014/main" id="{435C7E38-D571-400B-B2A9-4FE5355138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14" y="1458938"/>
            <a:ext cx="5024418" cy="2440431"/>
          </a:xfrm>
          <a:prstGeom prst="rect">
            <a:avLst/>
          </a:prstGeom>
        </p:spPr>
      </p:pic>
    </p:spTree>
    <p:extLst>
      <p:ext uri="{BB962C8B-B14F-4D97-AF65-F5344CB8AC3E}">
        <p14:creationId xmlns:p14="http://schemas.microsoft.com/office/powerpoint/2010/main" val="3012859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hrift, Zahl, gelb enthält.&#10;&#10;Automatisch generierte Beschreibung">
            <a:extLst>
              <a:ext uri="{FF2B5EF4-FFF2-40B4-BE49-F238E27FC236}">
                <a16:creationId xmlns:a16="http://schemas.microsoft.com/office/drawing/2014/main" id="{B064F79E-4670-2327-7F9D-F082057C69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6396" y="4372379"/>
            <a:ext cx="2260330" cy="1679508"/>
          </a:xfrm>
          <a:prstGeom prst="rect">
            <a:avLst/>
          </a:prstGeom>
        </p:spPr>
      </p:pic>
      <p:pic>
        <p:nvPicPr>
          <p:cNvPr id="5" name="Grafik 4">
            <a:extLst>
              <a:ext uri="{FF2B5EF4-FFF2-40B4-BE49-F238E27FC236}">
                <a16:creationId xmlns:a16="http://schemas.microsoft.com/office/drawing/2014/main" id="{CFEA81AF-D212-32C2-6459-BD7A0DD4AFCD}"/>
              </a:ext>
            </a:extLst>
          </p:cNvPr>
          <p:cNvPicPr>
            <a:picLocks noChangeAspect="1"/>
          </p:cNvPicPr>
          <p:nvPr/>
        </p:nvPicPr>
        <p:blipFill>
          <a:blip r:embed="rId4"/>
          <a:stretch>
            <a:fillRect/>
          </a:stretch>
        </p:blipFill>
        <p:spPr>
          <a:xfrm>
            <a:off x="1916396" y="592885"/>
            <a:ext cx="2260330" cy="1679508"/>
          </a:xfrm>
          <a:prstGeom prst="rect">
            <a:avLst/>
          </a:prstGeom>
        </p:spPr>
      </p:pic>
      <p:pic>
        <p:nvPicPr>
          <p:cNvPr id="6" name="Picture 4">
            <a:extLst>
              <a:ext uri="{FF2B5EF4-FFF2-40B4-BE49-F238E27FC236}">
                <a16:creationId xmlns:a16="http://schemas.microsoft.com/office/drawing/2014/main" id="{9D50FA79-CA24-49AD-5EDD-A033069190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6396" y="2482635"/>
            <a:ext cx="2260330" cy="167950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Gerade Verbindung 9">
            <a:extLst>
              <a:ext uri="{FF2B5EF4-FFF2-40B4-BE49-F238E27FC236}">
                <a16:creationId xmlns:a16="http://schemas.microsoft.com/office/drawing/2014/main" id="{06C8C7E5-7BEF-095B-D915-B034EDECC468}"/>
              </a:ext>
            </a:extLst>
          </p:cNvPr>
          <p:cNvCxnSpPr>
            <a:cxnSpLocks/>
          </p:cNvCxnSpPr>
          <p:nvPr/>
        </p:nvCxnSpPr>
        <p:spPr>
          <a:xfrm>
            <a:off x="6096000" y="592885"/>
            <a:ext cx="0" cy="54590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fik 13" descr="Ein Bild, das Schwarz, Dunkelheit enthält.&#10;&#10;Automatisch generierte Beschreibung">
            <a:extLst>
              <a:ext uri="{FF2B5EF4-FFF2-40B4-BE49-F238E27FC236}">
                <a16:creationId xmlns:a16="http://schemas.microsoft.com/office/drawing/2014/main" id="{DD7048C9-0CBE-B32B-4535-BD74284B36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3025" y="2789767"/>
            <a:ext cx="4120824" cy="1278466"/>
          </a:xfrm>
          <a:prstGeom prst="rect">
            <a:avLst/>
          </a:prstGeom>
        </p:spPr>
      </p:pic>
    </p:spTree>
    <p:extLst>
      <p:ext uri="{BB962C8B-B14F-4D97-AF65-F5344CB8AC3E}">
        <p14:creationId xmlns:p14="http://schemas.microsoft.com/office/powerpoint/2010/main" val="1793228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a:latin typeface="Open Sans" panose="020B0606030504020204" pitchFamily="34" charset="0"/>
                <a:ea typeface="Open Sans" panose="020B0606030504020204" pitchFamily="34" charset="0"/>
                <a:cs typeface="Open Sans" panose="020B0606030504020204" pitchFamily="34" charset="0"/>
              </a:rPr>
              <a:t>Landing </a:t>
            </a:r>
            <a:r>
              <a:rPr lang="de-DE" err="1">
                <a:latin typeface="Open Sans" panose="020B0606030504020204" pitchFamily="34" charset="0"/>
                <a:ea typeface="Open Sans" panose="020B0606030504020204" pitchFamily="34" charset="0"/>
                <a:cs typeface="Open Sans" panose="020B0606030504020204" pitchFamily="34" charset="0"/>
              </a:rPr>
              <a:t>page</a:t>
            </a:r>
            <a:endParaRPr lang="de-DE">
              <a:latin typeface="Open Sans" panose="020B0606030504020204" pitchFamily="34" charset="0"/>
              <a:ea typeface="Open Sans" panose="020B0606030504020204" pitchFamily="34" charset="0"/>
              <a:cs typeface="Open Sans" panose="020B0606030504020204" pitchFamily="34" charset="0"/>
            </a:endParaRPr>
          </a:p>
        </p:txBody>
      </p:sp>
      <p:sp>
        <p:nvSpPr>
          <p:cNvPr id="118" name="Textfeld 117">
            <a:extLst>
              <a:ext uri="{FF2B5EF4-FFF2-40B4-BE49-F238E27FC236}">
                <a16:creationId xmlns:a16="http://schemas.microsoft.com/office/drawing/2014/main" id="{CF939B21-4798-44BD-BE45-6B025616FBA5}"/>
              </a:ext>
            </a:extLst>
          </p:cNvPr>
          <p:cNvSpPr txBox="1"/>
          <p:nvPr/>
        </p:nvSpPr>
        <p:spPr>
          <a:xfrm>
            <a:off x="181337" y="1004901"/>
            <a:ext cx="635110" cy="338554"/>
          </a:xfrm>
          <a:prstGeom prst="rect">
            <a:avLst/>
          </a:prstGeom>
          <a:noFill/>
        </p:spPr>
        <p:txBody>
          <a:bodyPr wrap="none" rtlCol="0">
            <a:spAutoFit/>
          </a:bodyPr>
          <a:lstStyle/>
          <a:p>
            <a:r>
              <a:rPr lang="de-DE" sz="1600" cap="all" err="1">
                <a:latin typeface="Open Sans" panose="020B0606030504020204" pitchFamily="34" charset="0"/>
                <a:ea typeface="Open Sans" panose="020B0606030504020204" pitchFamily="34" charset="0"/>
                <a:cs typeface="Open Sans" panose="020B0606030504020204" pitchFamily="34" charset="0"/>
              </a:rPr>
              <a:t>Idea</a:t>
            </a:r>
            <a:endParaRPr lang="de-DE" sz="1600" cap="all">
              <a:latin typeface="Open Sans" panose="020B0606030504020204" pitchFamily="34" charset="0"/>
              <a:ea typeface="Open Sans" panose="020B0606030504020204" pitchFamily="34" charset="0"/>
              <a:cs typeface="Open Sans" panose="020B0606030504020204" pitchFamily="34" charset="0"/>
            </a:endParaRPr>
          </a:p>
        </p:txBody>
      </p:sp>
      <p:grpSp>
        <p:nvGrpSpPr>
          <p:cNvPr id="58" name="Gruppieren 57">
            <a:extLst>
              <a:ext uri="{FF2B5EF4-FFF2-40B4-BE49-F238E27FC236}">
                <a16:creationId xmlns:a16="http://schemas.microsoft.com/office/drawing/2014/main" id="{D07F949E-5B91-471E-A8E5-61E03FB3EF4F}"/>
              </a:ext>
            </a:extLst>
          </p:cNvPr>
          <p:cNvGrpSpPr/>
          <p:nvPr/>
        </p:nvGrpSpPr>
        <p:grpSpPr>
          <a:xfrm>
            <a:off x="201903" y="5493563"/>
            <a:ext cx="1152000" cy="1008000"/>
            <a:chOff x="201903" y="5493563"/>
            <a:chExt cx="1152000" cy="1008000"/>
          </a:xfrm>
        </p:grpSpPr>
        <p:sp>
          <p:nvSpPr>
            <p:cNvPr id="59" name="Rechteck 58">
              <a:extLst>
                <a:ext uri="{FF2B5EF4-FFF2-40B4-BE49-F238E27FC236}">
                  <a16:creationId xmlns:a16="http://schemas.microsoft.com/office/drawing/2014/main" id="{E67B9E20-234A-426E-9484-23C5BB97CE04}"/>
                </a:ext>
              </a:extLst>
            </p:cNvPr>
            <p:cNvSpPr/>
            <p:nvPr/>
          </p:nvSpPr>
          <p:spPr>
            <a:xfrm>
              <a:off x="201903" y="5493563"/>
              <a:ext cx="115200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0" name="Rechteck 59">
              <a:extLst>
                <a:ext uri="{FF2B5EF4-FFF2-40B4-BE49-F238E27FC236}">
                  <a16:creationId xmlns:a16="http://schemas.microsoft.com/office/drawing/2014/main" id="{4233D02B-0B90-48CD-A7B4-C655DBB3F719}"/>
                </a:ext>
              </a:extLst>
            </p:cNvPr>
            <p:cNvSpPr/>
            <p:nvPr/>
          </p:nvSpPr>
          <p:spPr>
            <a:xfrm>
              <a:off x="223632" y="5545239"/>
              <a:ext cx="513537" cy="274439"/>
            </a:xfrm>
            <a:prstGeom prst="rect">
              <a:avLst/>
            </a:prstGeom>
            <a:solidFill>
              <a:schemeClr val="tx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hteck 65">
              <a:extLst>
                <a:ext uri="{FF2B5EF4-FFF2-40B4-BE49-F238E27FC236}">
                  <a16:creationId xmlns:a16="http://schemas.microsoft.com/office/drawing/2014/main" id="{E33D149F-4AFF-4012-8EB3-7BE391D90E59}"/>
                </a:ext>
              </a:extLst>
            </p:cNvPr>
            <p:cNvSpPr/>
            <p:nvPr/>
          </p:nvSpPr>
          <p:spPr>
            <a:xfrm>
              <a:off x="223632"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Rechteck 66">
              <a:extLst>
                <a:ext uri="{FF2B5EF4-FFF2-40B4-BE49-F238E27FC236}">
                  <a16:creationId xmlns:a16="http://schemas.microsoft.com/office/drawing/2014/main" id="{B61CD9D3-0A36-42AD-941E-C9DBD36D066C}"/>
                </a:ext>
              </a:extLst>
            </p:cNvPr>
            <p:cNvSpPr/>
            <p:nvPr/>
          </p:nvSpPr>
          <p:spPr>
            <a:xfrm>
              <a:off x="818638"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Rechteck 67">
              <a:extLst>
                <a:ext uri="{FF2B5EF4-FFF2-40B4-BE49-F238E27FC236}">
                  <a16:creationId xmlns:a16="http://schemas.microsoft.com/office/drawing/2014/main" id="{B78441D5-B01F-4BFF-954E-AD42CA7DBF11}"/>
                </a:ext>
              </a:extLst>
            </p:cNvPr>
            <p:cNvSpPr/>
            <p:nvPr/>
          </p:nvSpPr>
          <p:spPr>
            <a:xfrm>
              <a:off x="223632" y="6214133"/>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Rechteck 68">
              <a:extLst>
                <a:ext uri="{FF2B5EF4-FFF2-40B4-BE49-F238E27FC236}">
                  <a16:creationId xmlns:a16="http://schemas.microsoft.com/office/drawing/2014/main" id="{763C1412-8522-44DA-924A-DA6E48B4327B}"/>
                </a:ext>
              </a:extLst>
            </p:cNvPr>
            <p:cNvSpPr/>
            <p:nvPr/>
          </p:nvSpPr>
          <p:spPr>
            <a:xfrm>
              <a:off x="818638"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8" name="Textfeld 37">
            <a:extLst>
              <a:ext uri="{FF2B5EF4-FFF2-40B4-BE49-F238E27FC236}">
                <a16:creationId xmlns:a16="http://schemas.microsoft.com/office/drawing/2014/main" id="{617E59F9-759D-43C7-A8F7-9D78B8F83C04}"/>
              </a:ext>
            </a:extLst>
          </p:cNvPr>
          <p:cNvSpPr txBox="1"/>
          <p:nvPr/>
        </p:nvSpPr>
        <p:spPr>
          <a:xfrm>
            <a:off x="5480396" y="1004899"/>
            <a:ext cx="1045607" cy="338554"/>
          </a:xfrm>
          <a:prstGeom prst="rect">
            <a:avLst/>
          </a:prstGeom>
          <a:noFill/>
        </p:spPr>
        <p:txBody>
          <a:bodyPr wrap="none" rtlCol="0">
            <a:spAutoFit/>
          </a:bodyPr>
          <a:lstStyle/>
          <a:p>
            <a:r>
              <a:rPr lang="de-DE" sz="1600" cap="all">
                <a:latin typeface="Open Sans" panose="020B0606030504020204" pitchFamily="34" charset="0"/>
                <a:ea typeface="Open Sans" panose="020B0606030504020204" pitchFamily="34" charset="0"/>
                <a:cs typeface="Open Sans" panose="020B0606030504020204" pitchFamily="34" charset="0"/>
              </a:rPr>
              <a:t>Tableau</a:t>
            </a:r>
          </a:p>
        </p:txBody>
      </p:sp>
      <p:pic>
        <p:nvPicPr>
          <p:cNvPr id="39" name="Picture 36">
            <a:hlinkClick r:id="rId3"/>
            <a:extLst>
              <a:ext uri="{FF2B5EF4-FFF2-40B4-BE49-F238E27FC236}">
                <a16:creationId xmlns:a16="http://schemas.microsoft.com/office/drawing/2014/main" id="{F98BC88E-DF0F-4677-9F29-6E200651FC6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480396" y="1541875"/>
            <a:ext cx="6633705" cy="3596712"/>
          </a:xfrm>
          <a:prstGeom prst="rect">
            <a:avLst/>
          </a:prstGeom>
          <a:ln w="6350">
            <a:solidFill>
              <a:schemeClr val="tx1"/>
            </a:solidFill>
          </a:ln>
        </p:spPr>
      </p:pic>
      <p:pic>
        <p:nvPicPr>
          <p:cNvPr id="5" name="Grafik 4">
            <a:extLst>
              <a:ext uri="{FF2B5EF4-FFF2-40B4-BE49-F238E27FC236}">
                <a16:creationId xmlns:a16="http://schemas.microsoft.com/office/drawing/2014/main" id="{454FB967-9D30-4602-BB8D-8357F763E3E6}"/>
              </a:ext>
            </a:extLst>
          </p:cNvPr>
          <p:cNvPicPr>
            <a:picLocks noChangeAspect="1"/>
          </p:cNvPicPr>
          <p:nvPr/>
        </p:nvPicPr>
        <p:blipFill>
          <a:blip r:embed="rId5"/>
          <a:stretch>
            <a:fillRect/>
          </a:stretch>
        </p:blipFill>
        <p:spPr>
          <a:xfrm>
            <a:off x="181337" y="1445527"/>
            <a:ext cx="5037973" cy="2467254"/>
          </a:xfrm>
          <a:prstGeom prst="rect">
            <a:avLst/>
          </a:prstGeom>
        </p:spPr>
      </p:pic>
    </p:spTree>
    <p:extLst>
      <p:ext uri="{BB962C8B-B14F-4D97-AF65-F5344CB8AC3E}">
        <p14:creationId xmlns:p14="http://schemas.microsoft.com/office/powerpoint/2010/main" val="161115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a:latin typeface="Open Sans" panose="020B0606030504020204" pitchFamily="34" charset="0"/>
                <a:ea typeface="Open Sans" panose="020B0606030504020204" pitchFamily="34" charset="0"/>
                <a:cs typeface="Open Sans" panose="020B0606030504020204" pitchFamily="34" charset="0"/>
              </a:rPr>
              <a:t>Detail</a:t>
            </a:r>
          </a:p>
        </p:txBody>
      </p:sp>
      <p:grpSp>
        <p:nvGrpSpPr>
          <p:cNvPr id="39" name="Gruppieren 38">
            <a:extLst>
              <a:ext uri="{FF2B5EF4-FFF2-40B4-BE49-F238E27FC236}">
                <a16:creationId xmlns:a16="http://schemas.microsoft.com/office/drawing/2014/main" id="{18E938AA-63C6-4F3D-81D3-5BE24C4514AE}"/>
              </a:ext>
            </a:extLst>
          </p:cNvPr>
          <p:cNvGrpSpPr/>
          <p:nvPr/>
        </p:nvGrpSpPr>
        <p:grpSpPr>
          <a:xfrm>
            <a:off x="201903" y="5493563"/>
            <a:ext cx="1152000" cy="1008000"/>
            <a:chOff x="201903" y="5493563"/>
            <a:chExt cx="1152000" cy="1008000"/>
          </a:xfrm>
        </p:grpSpPr>
        <p:sp>
          <p:nvSpPr>
            <p:cNvPr id="40" name="Rechteck 39">
              <a:extLst>
                <a:ext uri="{FF2B5EF4-FFF2-40B4-BE49-F238E27FC236}">
                  <a16:creationId xmlns:a16="http://schemas.microsoft.com/office/drawing/2014/main" id="{0B3E3ECB-176D-4877-ABD7-57685CD8BC08}"/>
                </a:ext>
              </a:extLst>
            </p:cNvPr>
            <p:cNvSpPr/>
            <p:nvPr/>
          </p:nvSpPr>
          <p:spPr>
            <a:xfrm>
              <a:off x="201903" y="5493563"/>
              <a:ext cx="115200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1" name="Rechteck 40">
              <a:extLst>
                <a:ext uri="{FF2B5EF4-FFF2-40B4-BE49-F238E27FC236}">
                  <a16:creationId xmlns:a16="http://schemas.microsoft.com/office/drawing/2014/main" id="{C8BC1465-8C69-42D8-94F9-E50D09762CEF}"/>
                </a:ext>
              </a:extLst>
            </p:cNvPr>
            <p:cNvSpPr/>
            <p:nvPr/>
          </p:nvSpPr>
          <p:spPr>
            <a:xfrm>
              <a:off x="223632"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Rechteck 41">
              <a:extLst>
                <a:ext uri="{FF2B5EF4-FFF2-40B4-BE49-F238E27FC236}">
                  <a16:creationId xmlns:a16="http://schemas.microsoft.com/office/drawing/2014/main" id="{F05884AD-1E03-448B-B453-807E170014CD}"/>
                </a:ext>
              </a:extLst>
            </p:cNvPr>
            <p:cNvSpPr/>
            <p:nvPr/>
          </p:nvSpPr>
          <p:spPr>
            <a:xfrm>
              <a:off x="223632" y="5879686"/>
              <a:ext cx="513537" cy="274439"/>
            </a:xfrm>
            <a:prstGeom prst="rect">
              <a:avLst/>
            </a:prstGeom>
            <a:solidFill>
              <a:schemeClr val="tx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hteck 42">
              <a:extLst>
                <a:ext uri="{FF2B5EF4-FFF2-40B4-BE49-F238E27FC236}">
                  <a16:creationId xmlns:a16="http://schemas.microsoft.com/office/drawing/2014/main" id="{F4A635AF-F7FC-4D41-B823-35957CC48873}"/>
                </a:ext>
              </a:extLst>
            </p:cNvPr>
            <p:cNvSpPr/>
            <p:nvPr/>
          </p:nvSpPr>
          <p:spPr>
            <a:xfrm>
              <a:off x="818638"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4" name="Rechteck 43">
              <a:extLst>
                <a:ext uri="{FF2B5EF4-FFF2-40B4-BE49-F238E27FC236}">
                  <a16:creationId xmlns:a16="http://schemas.microsoft.com/office/drawing/2014/main" id="{7CC67454-2A07-4823-8E63-53EA66BED921}"/>
                </a:ext>
              </a:extLst>
            </p:cNvPr>
            <p:cNvSpPr/>
            <p:nvPr/>
          </p:nvSpPr>
          <p:spPr>
            <a:xfrm>
              <a:off x="223632" y="6214133"/>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hteck 44">
              <a:extLst>
                <a:ext uri="{FF2B5EF4-FFF2-40B4-BE49-F238E27FC236}">
                  <a16:creationId xmlns:a16="http://schemas.microsoft.com/office/drawing/2014/main" id="{EF4BD2AB-B8E1-4221-A8F7-886940A84F22}"/>
                </a:ext>
              </a:extLst>
            </p:cNvPr>
            <p:cNvSpPr/>
            <p:nvPr/>
          </p:nvSpPr>
          <p:spPr>
            <a:xfrm>
              <a:off x="818638"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feld 24">
            <a:extLst>
              <a:ext uri="{FF2B5EF4-FFF2-40B4-BE49-F238E27FC236}">
                <a16:creationId xmlns:a16="http://schemas.microsoft.com/office/drawing/2014/main" id="{A64053E6-179A-4192-8518-C09637FDF3F3}"/>
              </a:ext>
            </a:extLst>
          </p:cNvPr>
          <p:cNvSpPr txBox="1"/>
          <p:nvPr/>
        </p:nvSpPr>
        <p:spPr>
          <a:xfrm>
            <a:off x="5480396" y="1004899"/>
            <a:ext cx="1045607" cy="338554"/>
          </a:xfrm>
          <a:prstGeom prst="rect">
            <a:avLst/>
          </a:prstGeom>
          <a:noFill/>
        </p:spPr>
        <p:txBody>
          <a:bodyPr wrap="none" rtlCol="0">
            <a:spAutoFit/>
          </a:bodyPr>
          <a:lstStyle/>
          <a:p>
            <a:r>
              <a:rPr lang="de-DE" sz="1600" cap="all">
                <a:latin typeface="Open Sans" panose="020B0606030504020204" pitchFamily="34" charset="0"/>
                <a:ea typeface="Open Sans" panose="020B0606030504020204" pitchFamily="34" charset="0"/>
                <a:cs typeface="Open Sans" panose="020B0606030504020204" pitchFamily="34" charset="0"/>
              </a:rPr>
              <a:t>Tableau</a:t>
            </a:r>
          </a:p>
        </p:txBody>
      </p:sp>
      <p:pic>
        <p:nvPicPr>
          <p:cNvPr id="29" name="Picture 36">
            <a:hlinkClick r:id="rId2"/>
            <a:extLst>
              <a:ext uri="{FF2B5EF4-FFF2-40B4-BE49-F238E27FC236}">
                <a16:creationId xmlns:a16="http://schemas.microsoft.com/office/drawing/2014/main" id="{B9819854-3424-40D6-AD8B-6065AE541D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58" b="-2258"/>
          <a:stretch/>
        </p:blipFill>
        <p:spPr>
          <a:xfrm>
            <a:off x="5518151" y="1445527"/>
            <a:ext cx="6559550" cy="3695700"/>
          </a:xfrm>
          <a:prstGeom prst="rect">
            <a:avLst/>
          </a:prstGeom>
          <a:ln w="6350">
            <a:solidFill>
              <a:schemeClr val="tx1"/>
            </a:solidFill>
          </a:ln>
        </p:spPr>
      </p:pic>
      <p:sp>
        <p:nvSpPr>
          <p:cNvPr id="38" name="Textfeld 37">
            <a:extLst>
              <a:ext uri="{FF2B5EF4-FFF2-40B4-BE49-F238E27FC236}">
                <a16:creationId xmlns:a16="http://schemas.microsoft.com/office/drawing/2014/main" id="{1B7D581C-F109-4976-8891-40C3262DEF9F}"/>
              </a:ext>
            </a:extLst>
          </p:cNvPr>
          <p:cNvSpPr txBox="1"/>
          <p:nvPr/>
        </p:nvSpPr>
        <p:spPr>
          <a:xfrm>
            <a:off x="181337" y="1004901"/>
            <a:ext cx="635110" cy="338554"/>
          </a:xfrm>
          <a:prstGeom prst="rect">
            <a:avLst/>
          </a:prstGeom>
          <a:noFill/>
        </p:spPr>
        <p:txBody>
          <a:bodyPr wrap="none" rtlCol="0">
            <a:spAutoFit/>
          </a:bodyPr>
          <a:lstStyle/>
          <a:p>
            <a:r>
              <a:rPr lang="de-DE" sz="1600" cap="all" err="1">
                <a:latin typeface="Open Sans" panose="020B0606030504020204" pitchFamily="34" charset="0"/>
                <a:ea typeface="Open Sans" panose="020B0606030504020204" pitchFamily="34" charset="0"/>
                <a:cs typeface="Open Sans" panose="020B0606030504020204" pitchFamily="34" charset="0"/>
              </a:rPr>
              <a:t>Idea</a:t>
            </a:r>
            <a:endParaRPr lang="de-DE" sz="1600" cap="all">
              <a:latin typeface="Open Sans" panose="020B0606030504020204" pitchFamily="34" charset="0"/>
              <a:ea typeface="Open Sans" panose="020B0606030504020204" pitchFamily="34" charset="0"/>
              <a:cs typeface="Open Sans" panose="020B0606030504020204" pitchFamily="34" charset="0"/>
            </a:endParaRPr>
          </a:p>
        </p:txBody>
      </p:sp>
      <p:pic>
        <p:nvPicPr>
          <p:cNvPr id="46" name="Grafik 45">
            <a:extLst>
              <a:ext uri="{FF2B5EF4-FFF2-40B4-BE49-F238E27FC236}">
                <a16:creationId xmlns:a16="http://schemas.microsoft.com/office/drawing/2014/main" id="{5E764891-83E0-45CF-AE54-857E5AF1AE4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14" y="1445527"/>
            <a:ext cx="5024418" cy="2467254"/>
          </a:xfrm>
          <a:prstGeom prst="rect">
            <a:avLst/>
          </a:prstGeom>
        </p:spPr>
      </p:pic>
    </p:spTree>
    <p:extLst>
      <p:ext uri="{BB962C8B-B14F-4D97-AF65-F5344CB8AC3E}">
        <p14:creationId xmlns:p14="http://schemas.microsoft.com/office/powerpoint/2010/main" val="2424236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a:latin typeface="Open Sans" panose="020B0606030504020204" pitchFamily="34" charset="0"/>
                <a:ea typeface="Open Sans" panose="020B0606030504020204" pitchFamily="34" charset="0"/>
                <a:cs typeface="Open Sans" panose="020B0606030504020204" pitchFamily="34" charset="0"/>
              </a:rPr>
              <a:t>Zoom</a:t>
            </a:r>
          </a:p>
        </p:txBody>
      </p:sp>
      <p:grpSp>
        <p:nvGrpSpPr>
          <p:cNvPr id="33" name="Gruppieren 32">
            <a:extLst>
              <a:ext uri="{FF2B5EF4-FFF2-40B4-BE49-F238E27FC236}">
                <a16:creationId xmlns:a16="http://schemas.microsoft.com/office/drawing/2014/main" id="{34D559E6-4165-4033-8E32-41060D8B5BEA}"/>
              </a:ext>
            </a:extLst>
          </p:cNvPr>
          <p:cNvGrpSpPr/>
          <p:nvPr/>
        </p:nvGrpSpPr>
        <p:grpSpPr>
          <a:xfrm>
            <a:off x="201903" y="5493563"/>
            <a:ext cx="1152000" cy="1008000"/>
            <a:chOff x="201903" y="5493563"/>
            <a:chExt cx="1152000" cy="1008000"/>
          </a:xfrm>
        </p:grpSpPr>
        <p:sp>
          <p:nvSpPr>
            <p:cNvPr id="36" name="Rechteck 35">
              <a:extLst>
                <a:ext uri="{FF2B5EF4-FFF2-40B4-BE49-F238E27FC236}">
                  <a16:creationId xmlns:a16="http://schemas.microsoft.com/office/drawing/2014/main" id="{219806D3-886C-470C-8322-A94927495F1A}"/>
                </a:ext>
              </a:extLst>
            </p:cNvPr>
            <p:cNvSpPr/>
            <p:nvPr/>
          </p:nvSpPr>
          <p:spPr>
            <a:xfrm>
              <a:off x="201903" y="5493563"/>
              <a:ext cx="1152000" cy="10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7" name="Rechteck 36">
              <a:extLst>
                <a:ext uri="{FF2B5EF4-FFF2-40B4-BE49-F238E27FC236}">
                  <a16:creationId xmlns:a16="http://schemas.microsoft.com/office/drawing/2014/main" id="{9AC27D42-3295-452C-BAD9-94D50B2520ED}"/>
                </a:ext>
              </a:extLst>
            </p:cNvPr>
            <p:cNvSpPr/>
            <p:nvPr/>
          </p:nvSpPr>
          <p:spPr>
            <a:xfrm>
              <a:off x="223632"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Rechteck 37">
              <a:extLst>
                <a:ext uri="{FF2B5EF4-FFF2-40B4-BE49-F238E27FC236}">
                  <a16:creationId xmlns:a16="http://schemas.microsoft.com/office/drawing/2014/main" id="{E48A9E61-2BA5-42D6-820F-32FD71D76DFD}"/>
                </a:ext>
              </a:extLst>
            </p:cNvPr>
            <p:cNvSpPr/>
            <p:nvPr/>
          </p:nvSpPr>
          <p:spPr>
            <a:xfrm>
              <a:off x="223632"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Rechteck 38">
              <a:extLst>
                <a:ext uri="{FF2B5EF4-FFF2-40B4-BE49-F238E27FC236}">
                  <a16:creationId xmlns:a16="http://schemas.microsoft.com/office/drawing/2014/main" id="{F0EBE7F9-B395-4F4E-8CD7-6DCC883D1B21}"/>
                </a:ext>
              </a:extLst>
            </p:cNvPr>
            <p:cNvSpPr/>
            <p:nvPr/>
          </p:nvSpPr>
          <p:spPr>
            <a:xfrm>
              <a:off x="818638" y="5545239"/>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Rechteck 39">
              <a:extLst>
                <a:ext uri="{FF2B5EF4-FFF2-40B4-BE49-F238E27FC236}">
                  <a16:creationId xmlns:a16="http://schemas.microsoft.com/office/drawing/2014/main" id="{AEDC5E52-AFBC-4FC4-A640-E03991055018}"/>
                </a:ext>
              </a:extLst>
            </p:cNvPr>
            <p:cNvSpPr/>
            <p:nvPr/>
          </p:nvSpPr>
          <p:spPr>
            <a:xfrm>
              <a:off x="223632" y="6214133"/>
              <a:ext cx="513537" cy="274439"/>
            </a:xfrm>
            <a:prstGeom prst="rect">
              <a:avLst/>
            </a:prstGeom>
            <a:solidFill>
              <a:schemeClr val="tx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Rechteck 40">
              <a:extLst>
                <a:ext uri="{FF2B5EF4-FFF2-40B4-BE49-F238E27FC236}">
                  <a16:creationId xmlns:a16="http://schemas.microsoft.com/office/drawing/2014/main" id="{FED3D08F-C3D8-4C03-A2DB-43F04A83A163}"/>
                </a:ext>
              </a:extLst>
            </p:cNvPr>
            <p:cNvSpPr/>
            <p:nvPr/>
          </p:nvSpPr>
          <p:spPr>
            <a:xfrm>
              <a:off x="818638" y="5879686"/>
              <a:ext cx="513537" cy="274439"/>
            </a:xfrm>
            <a:prstGeom prst="rect">
              <a:avLst/>
            </a:prstGeom>
            <a:solidFill>
              <a:schemeClr val="bg1"/>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20" name="Picture 36">
            <a:hlinkClick r:id="rId3"/>
            <a:extLst>
              <a:ext uri="{FF2B5EF4-FFF2-40B4-BE49-F238E27FC236}">
                <a16:creationId xmlns:a16="http://schemas.microsoft.com/office/drawing/2014/main" id="{61614711-834F-4BD9-B4F9-3D5F645CCC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8" b="-2308"/>
          <a:stretch/>
        </p:blipFill>
        <p:spPr>
          <a:xfrm>
            <a:off x="5518149" y="1458938"/>
            <a:ext cx="6553201" cy="3709962"/>
          </a:xfrm>
          <a:prstGeom prst="rect">
            <a:avLst/>
          </a:prstGeom>
          <a:ln w="6350">
            <a:solidFill>
              <a:schemeClr val="tx1"/>
            </a:solidFill>
          </a:ln>
        </p:spPr>
      </p:pic>
      <p:sp>
        <p:nvSpPr>
          <p:cNvPr id="18" name="Textfeld 17">
            <a:extLst>
              <a:ext uri="{FF2B5EF4-FFF2-40B4-BE49-F238E27FC236}">
                <a16:creationId xmlns:a16="http://schemas.microsoft.com/office/drawing/2014/main" id="{919D417C-5357-49DD-9857-417C56326EDB}"/>
              </a:ext>
            </a:extLst>
          </p:cNvPr>
          <p:cNvSpPr txBox="1"/>
          <p:nvPr/>
        </p:nvSpPr>
        <p:spPr>
          <a:xfrm>
            <a:off x="5480396" y="1004899"/>
            <a:ext cx="1045607" cy="338554"/>
          </a:xfrm>
          <a:prstGeom prst="rect">
            <a:avLst/>
          </a:prstGeom>
          <a:noFill/>
        </p:spPr>
        <p:txBody>
          <a:bodyPr wrap="none" rtlCol="0">
            <a:spAutoFit/>
          </a:bodyPr>
          <a:lstStyle/>
          <a:p>
            <a:r>
              <a:rPr lang="de-DE" sz="1600" cap="all">
                <a:latin typeface="Open Sans" panose="020B0606030504020204" pitchFamily="34" charset="0"/>
                <a:ea typeface="Open Sans" panose="020B0606030504020204" pitchFamily="34" charset="0"/>
                <a:cs typeface="Open Sans" panose="020B0606030504020204" pitchFamily="34" charset="0"/>
              </a:rPr>
              <a:t>Tableau</a:t>
            </a:r>
          </a:p>
        </p:txBody>
      </p:sp>
      <p:sp>
        <p:nvSpPr>
          <p:cNvPr id="25" name="Textfeld 24">
            <a:extLst>
              <a:ext uri="{FF2B5EF4-FFF2-40B4-BE49-F238E27FC236}">
                <a16:creationId xmlns:a16="http://schemas.microsoft.com/office/drawing/2014/main" id="{B88DA927-CA7D-4850-8E56-42E50141BE1C}"/>
              </a:ext>
            </a:extLst>
          </p:cNvPr>
          <p:cNvSpPr txBox="1"/>
          <p:nvPr/>
        </p:nvSpPr>
        <p:spPr>
          <a:xfrm>
            <a:off x="181337" y="1004901"/>
            <a:ext cx="635110" cy="338554"/>
          </a:xfrm>
          <a:prstGeom prst="rect">
            <a:avLst/>
          </a:prstGeom>
          <a:noFill/>
        </p:spPr>
        <p:txBody>
          <a:bodyPr wrap="none" rtlCol="0">
            <a:spAutoFit/>
          </a:bodyPr>
          <a:lstStyle/>
          <a:p>
            <a:r>
              <a:rPr lang="de-DE" sz="1600" cap="all" err="1">
                <a:latin typeface="Open Sans" panose="020B0606030504020204" pitchFamily="34" charset="0"/>
                <a:ea typeface="Open Sans" panose="020B0606030504020204" pitchFamily="34" charset="0"/>
                <a:cs typeface="Open Sans" panose="020B0606030504020204" pitchFamily="34" charset="0"/>
              </a:rPr>
              <a:t>Idea</a:t>
            </a:r>
            <a:endParaRPr lang="de-DE" sz="1600" cap="all">
              <a:latin typeface="Open Sans" panose="020B0606030504020204" pitchFamily="34" charset="0"/>
              <a:ea typeface="Open Sans" panose="020B0606030504020204" pitchFamily="34" charset="0"/>
              <a:cs typeface="Open Sans" panose="020B0606030504020204" pitchFamily="34" charset="0"/>
            </a:endParaRPr>
          </a:p>
        </p:txBody>
      </p:sp>
      <p:pic>
        <p:nvPicPr>
          <p:cNvPr id="27" name="Grafik 26">
            <a:extLst>
              <a:ext uri="{FF2B5EF4-FFF2-40B4-BE49-F238E27FC236}">
                <a16:creationId xmlns:a16="http://schemas.microsoft.com/office/drawing/2014/main" id="{435C7E38-D571-400B-B2A9-4FE5355138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14" y="1458938"/>
            <a:ext cx="5024418" cy="2440431"/>
          </a:xfrm>
          <a:prstGeom prst="rect">
            <a:avLst/>
          </a:prstGeom>
        </p:spPr>
      </p:pic>
    </p:spTree>
    <p:extLst>
      <p:ext uri="{BB962C8B-B14F-4D97-AF65-F5344CB8AC3E}">
        <p14:creationId xmlns:p14="http://schemas.microsoft.com/office/powerpoint/2010/main" val="3074244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2BD1FED-97B0-4B69-B521-49206B955448}"/>
              </a:ext>
            </a:extLst>
          </p:cNvPr>
          <p:cNvSpPr txBox="1"/>
          <p:nvPr/>
        </p:nvSpPr>
        <p:spPr>
          <a:xfrm>
            <a:off x="451129" y="720327"/>
            <a:ext cx="6727884" cy="5016758"/>
          </a:xfrm>
          <a:prstGeom prst="rect">
            <a:avLst/>
          </a:prstGeom>
          <a:noFill/>
        </p:spPr>
        <p:txBody>
          <a:bodyPr wrap="square">
            <a:spAutoFit/>
          </a:bodyPr>
          <a:lstStyle/>
          <a:p>
            <a:pPr marL="0" marR="0">
              <a:spcBef>
                <a:spcPts val="0"/>
              </a:spcBef>
              <a:spcAft>
                <a:spcPts val="0"/>
              </a:spcAft>
            </a:pPr>
            <a:r>
              <a:rPr lang="de-DE" sz="1600">
                <a:effectLst/>
                <a:latin typeface="Calibri" panose="020F0502020204030204" pitchFamily="34" charset="0"/>
              </a:rPr>
              <a:t>Liebes Sales Team,</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wir haben doch alle Sales-Daten aus den Regionen. Die sollten wir nutzen! </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Ich hätte jetzt gern eine Übersicht aller Länder über den Umsatz 2023. Zudem wäre da klasse, wenn man dort direkt sehen könnte, wer über und wer unter Budget liegt. Ich habe gehört, dass wir keine Ampeln machen sollen, aber euch fällt bestimmt etwas ein. </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Zu jedem Land hätte ich dann gern die Aufteilung des Umsatzes nach Kategorie und die Top 10 Unterkategorie pro Land. Beides muss dann auch zeigen, wie viel wir über Budget oder unter Budget sind. Zudem muss das dann runtergebrochen werden auf die Top 10 Staaten. </a:t>
            </a:r>
            <a:r>
              <a:rPr lang="de-DE" sz="1600" err="1">
                <a:effectLst/>
                <a:latin typeface="Calibri" panose="020F0502020204030204" pitchFamily="34" charset="0"/>
              </a:rPr>
              <a:t>Achja</a:t>
            </a:r>
            <a:r>
              <a:rPr lang="de-DE" sz="1600">
                <a:effectLst/>
                <a:latin typeface="Calibri" panose="020F0502020204030204" pitchFamily="34" charset="0"/>
              </a:rPr>
              <a:t>, und eine Entwicklung pro Monat, damit man die Veränderung sieht.</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Und für Detailfragen bräuchte ich dann noch diese visuellen Tabellen oder wie die heißen.</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Ich freue mich auf den ersten Wurf!</a:t>
            </a:r>
          </a:p>
          <a:p>
            <a:pPr marL="0" marR="0">
              <a:spcBef>
                <a:spcPts val="0"/>
              </a:spcBef>
              <a:spcAft>
                <a:spcPts val="0"/>
              </a:spcAft>
            </a:pPr>
            <a:r>
              <a:rPr lang="de-DE" sz="1600">
                <a:effectLst/>
                <a:latin typeface="Calibri" panose="020F0502020204030204" pitchFamily="34" charset="0"/>
              </a:rPr>
              <a:t>VG</a:t>
            </a:r>
          </a:p>
        </p:txBody>
      </p:sp>
    </p:spTree>
    <p:extLst>
      <p:ext uri="{BB962C8B-B14F-4D97-AF65-F5344CB8AC3E}">
        <p14:creationId xmlns:p14="http://schemas.microsoft.com/office/powerpoint/2010/main" val="1953347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F2D5337-2163-43D0-A302-5759152EEAC8}"/>
              </a:ext>
            </a:extLst>
          </p:cNvPr>
          <p:cNvSpPr txBox="1"/>
          <p:nvPr/>
        </p:nvSpPr>
        <p:spPr>
          <a:xfrm>
            <a:off x="1535626" y="990213"/>
            <a:ext cx="126201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LEVELS</a:t>
            </a:r>
          </a:p>
        </p:txBody>
      </p:sp>
      <p:sp>
        <p:nvSpPr>
          <p:cNvPr id="6" name="Textfeld 5">
            <a:extLst>
              <a:ext uri="{FF2B5EF4-FFF2-40B4-BE49-F238E27FC236}">
                <a16:creationId xmlns:a16="http://schemas.microsoft.com/office/drawing/2014/main" id="{11EEE479-181D-4C8B-B22B-56F31E671757}"/>
              </a:ext>
            </a:extLst>
          </p:cNvPr>
          <p:cNvSpPr txBox="1"/>
          <p:nvPr/>
        </p:nvSpPr>
        <p:spPr>
          <a:xfrm>
            <a:off x="4853712" y="990213"/>
            <a:ext cx="172764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SUB-LEVELS</a:t>
            </a:r>
          </a:p>
        </p:txBody>
      </p:sp>
      <p:sp>
        <p:nvSpPr>
          <p:cNvPr id="31" name="Textfeld 30">
            <a:extLst>
              <a:ext uri="{FF2B5EF4-FFF2-40B4-BE49-F238E27FC236}">
                <a16:creationId xmlns:a16="http://schemas.microsoft.com/office/drawing/2014/main" id="{EF983B52-5450-4675-8EB8-90CF508198F2}"/>
              </a:ext>
            </a:extLst>
          </p:cNvPr>
          <p:cNvSpPr txBox="1"/>
          <p:nvPr/>
        </p:nvSpPr>
        <p:spPr>
          <a:xfrm>
            <a:off x="371349" y="1842097"/>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Arial" panose="020B0604020202020204" pitchFamily="34" charset="0"/>
                <a:ea typeface="+mn-ea"/>
                <a:cs typeface="Arial" panose="020B0604020202020204" pitchFamily="34" charset="0"/>
              </a:rPr>
              <a:t>1</a:t>
            </a:r>
          </a:p>
        </p:txBody>
      </p:sp>
      <p:sp>
        <p:nvSpPr>
          <p:cNvPr id="90" name="Rechteck 89">
            <a:extLst>
              <a:ext uri="{FF2B5EF4-FFF2-40B4-BE49-F238E27FC236}">
                <a16:creationId xmlns:a16="http://schemas.microsoft.com/office/drawing/2014/main" id="{1F2B35BB-060A-40C3-BD1B-9D1181AEAA09}"/>
              </a:ext>
            </a:extLst>
          </p:cNvPr>
          <p:cNvSpPr/>
          <p:nvPr/>
        </p:nvSpPr>
        <p:spPr>
          <a:xfrm>
            <a:off x="1716603" y="180574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2" name="Rechteck 91">
            <a:extLst>
              <a:ext uri="{FF2B5EF4-FFF2-40B4-BE49-F238E27FC236}">
                <a16:creationId xmlns:a16="http://schemas.microsoft.com/office/drawing/2014/main" id="{B9C03316-01D0-4A0B-B4D5-BC9DB3294E33}"/>
              </a:ext>
            </a:extLst>
          </p:cNvPr>
          <p:cNvSpPr/>
          <p:nvPr/>
        </p:nvSpPr>
        <p:spPr>
          <a:xfrm>
            <a:off x="4853712" y="180574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93" name="Gerade Verbindung mit Pfeil 92">
            <a:extLst>
              <a:ext uri="{FF2B5EF4-FFF2-40B4-BE49-F238E27FC236}">
                <a16:creationId xmlns:a16="http://schemas.microsoft.com/office/drawing/2014/main" id="{436FEE14-1054-45B6-AF8A-3B0D1D255E64}"/>
              </a:ext>
            </a:extLst>
          </p:cNvPr>
          <p:cNvCxnSpPr>
            <a:stCxn id="90" idx="3"/>
            <a:endCxn id="92" idx="1"/>
          </p:cNvCxnSpPr>
          <p:nvPr/>
        </p:nvCxnSpPr>
        <p:spPr>
          <a:xfrm>
            <a:off x="4007309" y="2400401"/>
            <a:ext cx="8464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hteck 95">
            <a:extLst>
              <a:ext uri="{FF2B5EF4-FFF2-40B4-BE49-F238E27FC236}">
                <a16:creationId xmlns:a16="http://schemas.microsoft.com/office/drawing/2014/main" id="{4FC15FE5-DE96-4A4E-86F5-5070E08EC5A8}"/>
              </a:ext>
            </a:extLst>
          </p:cNvPr>
          <p:cNvSpPr/>
          <p:nvPr/>
        </p:nvSpPr>
        <p:spPr>
          <a:xfrm>
            <a:off x="4972494" y="1902388"/>
            <a:ext cx="2053142" cy="99602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7" name="Textfeld 96">
            <a:extLst>
              <a:ext uri="{FF2B5EF4-FFF2-40B4-BE49-F238E27FC236}">
                <a16:creationId xmlns:a16="http://schemas.microsoft.com/office/drawing/2014/main" id="{78BF5753-F410-4F15-88AF-9A6D890143ED}"/>
              </a:ext>
            </a:extLst>
          </p:cNvPr>
          <p:cNvSpPr txBox="1"/>
          <p:nvPr/>
        </p:nvSpPr>
        <p:spPr>
          <a:xfrm>
            <a:off x="1716603" y="1544544"/>
            <a:ext cx="11112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Landing </a:t>
            </a:r>
            <a:r>
              <a:rPr kumimoji="0" lang="de-DE"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page</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9" name="Textfeld 98">
            <a:extLst>
              <a:ext uri="{FF2B5EF4-FFF2-40B4-BE49-F238E27FC236}">
                <a16:creationId xmlns:a16="http://schemas.microsoft.com/office/drawing/2014/main" id="{928FD80A-05A3-4B38-80C5-4C28CE5092DB}"/>
              </a:ext>
            </a:extLst>
          </p:cNvPr>
          <p:cNvSpPr txBox="1"/>
          <p:nvPr/>
        </p:nvSpPr>
        <p:spPr>
          <a:xfrm>
            <a:off x="4853712" y="1537574"/>
            <a:ext cx="1630575"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Landing </a:t>
            </a:r>
            <a:r>
              <a:rPr kumimoji="0" lang="de-DE"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page</a:t>
            </a: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pop-up</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00" name="Gruppieren 99">
            <a:extLst>
              <a:ext uri="{FF2B5EF4-FFF2-40B4-BE49-F238E27FC236}">
                <a16:creationId xmlns:a16="http://schemas.microsoft.com/office/drawing/2014/main" id="{595B30E0-117F-4931-BC1D-F73DF3F46D81}"/>
              </a:ext>
            </a:extLst>
          </p:cNvPr>
          <p:cNvGrpSpPr/>
          <p:nvPr/>
        </p:nvGrpSpPr>
        <p:grpSpPr>
          <a:xfrm>
            <a:off x="1822685" y="1907364"/>
            <a:ext cx="360000" cy="980181"/>
            <a:chOff x="279213" y="1003112"/>
            <a:chExt cx="360000" cy="980181"/>
          </a:xfrm>
        </p:grpSpPr>
        <p:sp>
          <p:nvSpPr>
            <p:cNvPr id="101" name="Rechteck 100">
              <a:extLst>
                <a:ext uri="{FF2B5EF4-FFF2-40B4-BE49-F238E27FC236}">
                  <a16:creationId xmlns:a16="http://schemas.microsoft.com/office/drawing/2014/main" id="{A14240A5-8D84-409F-B1B7-339812E4A22C}"/>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2" name="Rechteck 101">
              <a:extLst>
                <a:ext uri="{FF2B5EF4-FFF2-40B4-BE49-F238E27FC236}">
                  <a16:creationId xmlns:a16="http://schemas.microsoft.com/office/drawing/2014/main" id="{E316D995-631B-436A-BB65-4762A689B95A}"/>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3" name="Rechteck 102">
              <a:extLst>
                <a:ext uri="{FF2B5EF4-FFF2-40B4-BE49-F238E27FC236}">
                  <a16:creationId xmlns:a16="http://schemas.microsoft.com/office/drawing/2014/main" id="{25AC083B-525E-44A7-8C74-1599D8ADFEA8}"/>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4" name="Rechteck 103">
              <a:extLst>
                <a:ext uri="{FF2B5EF4-FFF2-40B4-BE49-F238E27FC236}">
                  <a16:creationId xmlns:a16="http://schemas.microsoft.com/office/drawing/2014/main" id="{33DDE667-6860-4663-92C7-BE5A755C05D1}"/>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05" name="Gruppieren 104">
            <a:extLst>
              <a:ext uri="{FF2B5EF4-FFF2-40B4-BE49-F238E27FC236}">
                <a16:creationId xmlns:a16="http://schemas.microsoft.com/office/drawing/2014/main" id="{FD995C92-C35B-4716-940F-06BD6C0AC560}"/>
              </a:ext>
            </a:extLst>
          </p:cNvPr>
          <p:cNvGrpSpPr/>
          <p:nvPr/>
        </p:nvGrpSpPr>
        <p:grpSpPr>
          <a:xfrm>
            <a:off x="2253769" y="1907364"/>
            <a:ext cx="360000" cy="980181"/>
            <a:chOff x="279213" y="1003112"/>
            <a:chExt cx="360000" cy="980181"/>
          </a:xfrm>
        </p:grpSpPr>
        <p:sp>
          <p:nvSpPr>
            <p:cNvPr id="106" name="Rechteck 105">
              <a:extLst>
                <a:ext uri="{FF2B5EF4-FFF2-40B4-BE49-F238E27FC236}">
                  <a16:creationId xmlns:a16="http://schemas.microsoft.com/office/drawing/2014/main" id="{8428F8D1-956E-44CA-86EA-5527DF6E66A9}"/>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7" name="Rechteck 106">
              <a:extLst>
                <a:ext uri="{FF2B5EF4-FFF2-40B4-BE49-F238E27FC236}">
                  <a16:creationId xmlns:a16="http://schemas.microsoft.com/office/drawing/2014/main" id="{7BDB5615-4453-43A4-B703-A8FC370FF414}"/>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8" name="Rechteck 107">
              <a:extLst>
                <a:ext uri="{FF2B5EF4-FFF2-40B4-BE49-F238E27FC236}">
                  <a16:creationId xmlns:a16="http://schemas.microsoft.com/office/drawing/2014/main" id="{90464477-6389-4E99-A20F-049BEA50E0ED}"/>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9" name="Rechteck 108">
              <a:extLst>
                <a:ext uri="{FF2B5EF4-FFF2-40B4-BE49-F238E27FC236}">
                  <a16:creationId xmlns:a16="http://schemas.microsoft.com/office/drawing/2014/main" id="{E6532941-13FD-4A1D-978A-3EC67265F56A}"/>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10" name="Gruppieren 109">
            <a:extLst>
              <a:ext uri="{FF2B5EF4-FFF2-40B4-BE49-F238E27FC236}">
                <a16:creationId xmlns:a16="http://schemas.microsoft.com/office/drawing/2014/main" id="{1B8277CC-A55A-4D3A-A41B-A47DC6BBD52C}"/>
              </a:ext>
            </a:extLst>
          </p:cNvPr>
          <p:cNvGrpSpPr/>
          <p:nvPr/>
        </p:nvGrpSpPr>
        <p:grpSpPr>
          <a:xfrm>
            <a:off x="2684853" y="1907364"/>
            <a:ext cx="360000" cy="980181"/>
            <a:chOff x="279213" y="1003112"/>
            <a:chExt cx="360000" cy="980181"/>
          </a:xfrm>
        </p:grpSpPr>
        <p:sp>
          <p:nvSpPr>
            <p:cNvPr id="111" name="Rechteck 110">
              <a:extLst>
                <a:ext uri="{FF2B5EF4-FFF2-40B4-BE49-F238E27FC236}">
                  <a16:creationId xmlns:a16="http://schemas.microsoft.com/office/drawing/2014/main" id="{5040CBC1-CFA6-4A89-9600-1CA277D05B05}"/>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2" name="Rechteck 111">
              <a:extLst>
                <a:ext uri="{FF2B5EF4-FFF2-40B4-BE49-F238E27FC236}">
                  <a16:creationId xmlns:a16="http://schemas.microsoft.com/office/drawing/2014/main" id="{FA7DA2C6-A7A0-4EF4-BEC7-E175B3613605}"/>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3" name="Rechteck 112">
              <a:extLst>
                <a:ext uri="{FF2B5EF4-FFF2-40B4-BE49-F238E27FC236}">
                  <a16:creationId xmlns:a16="http://schemas.microsoft.com/office/drawing/2014/main" id="{456382BA-743A-4234-AF19-DEDBAD2AD1CA}"/>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4" name="Rechteck 113">
              <a:extLst>
                <a:ext uri="{FF2B5EF4-FFF2-40B4-BE49-F238E27FC236}">
                  <a16:creationId xmlns:a16="http://schemas.microsoft.com/office/drawing/2014/main" id="{5B64A873-5977-49A7-BB23-6172C52778D6}"/>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15" name="Gruppieren 114">
            <a:extLst>
              <a:ext uri="{FF2B5EF4-FFF2-40B4-BE49-F238E27FC236}">
                <a16:creationId xmlns:a16="http://schemas.microsoft.com/office/drawing/2014/main" id="{1812C487-D62A-4B7D-8CCE-7E9149E43D03}"/>
              </a:ext>
            </a:extLst>
          </p:cNvPr>
          <p:cNvGrpSpPr/>
          <p:nvPr/>
        </p:nvGrpSpPr>
        <p:grpSpPr>
          <a:xfrm>
            <a:off x="3115937" y="1907364"/>
            <a:ext cx="360000" cy="980181"/>
            <a:chOff x="279213" y="1003112"/>
            <a:chExt cx="360000" cy="980181"/>
          </a:xfrm>
        </p:grpSpPr>
        <p:sp>
          <p:nvSpPr>
            <p:cNvPr id="116" name="Rechteck 115">
              <a:extLst>
                <a:ext uri="{FF2B5EF4-FFF2-40B4-BE49-F238E27FC236}">
                  <a16:creationId xmlns:a16="http://schemas.microsoft.com/office/drawing/2014/main" id="{309EA74D-9A8D-40EB-BBDE-868A720D4389}"/>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7" name="Rechteck 116">
              <a:extLst>
                <a:ext uri="{FF2B5EF4-FFF2-40B4-BE49-F238E27FC236}">
                  <a16:creationId xmlns:a16="http://schemas.microsoft.com/office/drawing/2014/main" id="{2C3A330C-B8EA-4C92-814C-3AB7472159C4}"/>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8" name="Rechteck 117">
              <a:extLst>
                <a:ext uri="{FF2B5EF4-FFF2-40B4-BE49-F238E27FC236}">
                  <a16:creationId xmlns:a16="http://schemas.microsoft.com/office/drawing/2014/main" id="{1FF61030-050B-412A-94CC-5AEB67DE2496}"/>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9" name="Rechteck 118">
              <a:extLst>
                <a:ext uri="{FF2B5EF4-FFF2-40B4-BE49-F238E27FC236}">
                  <a16:creationId xmlns:a16="http://schemas.microsoft.com/office/drawing/2014/main" id="{C79AF1E4-39D2-479F-8ACF-90ED7DB8AA09}"/>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20" name="Gruppieren 119">
            <a:extLst>
              <a:ext uri="{FF2B5EF4-FFF2-40B4-BE49-F238E27FC236}">
                <a16:creationId xmlns:a16="http://schemas.microsoft.com/office/drawing/2014/main" id="{FA87F53D-CD1D-49DA-99AC-C5ABDE18A4B8}"/>
              </a:ext>
            </a:extLst>
          </p:cNvPr>
          <p:cNvGrpSpPr/>
          <p:nvPr/>
        </p:nvGrpSpPr>
        <p:grpSpPr>
          <a:xfrm>
            <a:off x="3547020" y="1907364"/>
            <a:ext cx="360000" cy="980181"/>
            <a:chOff x="279213" y="1003112"/>
            <a:chExt cx="360000" cy="980181"/>
          </a:xfrm>
        </p:grpSpPr>
        <p:sp>
          <p:nvSpPr>
            <p:cNvPr id="121" name="Rechteck 120">
              <a:extLst>
                <a:ext uri="{FF2B5EF4-FFF2-40B4-BE49-F238E27FC236}">
                  <a16:creationId xmlns:a16="http://schemas.microsoft.com/office/drawing/2014/main" id="{8AAD3256-06C8-46E5-9DBB-478801D0759F}"/>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2" name="Rechteck 121">
              <a:extLst>
                <a:ext uri="{FF2B5EF4-FFF2-40B4-BE49-F238E27FC236}">
                  <a16:creationId xmlns:a16="http://schemas.microsoft.com/office/drawing/2014/main" id="{1072D1AF-0DA6-449C-A051-9AA0CF8780EC}"/>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3" name="Rechteck 122">
              <a:extLst>
                <a:ext uri="{FF2B5EF4-FFF2-40B4-BE49-F238E27FC236}">
                  <a16:creationId xmlns:a16="http://schemas.microsoft.com/office/drawing/2014/main" id="{3C5CF818-9C97-41F1-A86E-15E484C53C67}"/>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4" name="Rechteck 123">
              <a:extLst>
                <a:ext uri="{FF2B5EF4-FFF2-40B4-BE49-F238E27FC236}">
                  <a16:creationId xmlns:a16="http://schemas.microsoft.com/office/drawing/2014/main" id="{CF32B922-EC93-431E-A03C-34D25F95FDBD}"/>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25" name="Textfeld 124">
            <a:extLst>
              <a:ext uri="{FF2B5EF4-FFF2-40B4-BE49-F238E27FC236}">
                <a16:creationId xmlns:a16="http://schemas.microsoft.com/office/drawing/2014/main" id="{2A5842CF-322C-4CEA-B593-9E72D3031F8B}"/>
              </a:ext>
            </a:extLst>
          </p:cNvPr>
          <p:cNvSpPr txBox="1"/>
          <p:nvPr/>
        </p:nvSpPr>
        <p:spPr>
          <a:xfrm>
            <a:off x="371349" y="3293789"/>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Arial" panose="020B0604020202020204" pitchFamily="34" charset="0"/>
                <a:ea typeface="+mn-ea"/>
                <a:cs typeface="Arial" panose="020B0604020202020204" pitchFamily="34" charset="0"/>
              </a:rPr>
              <a:t>2</a:t>
            </a:r>
          </a:p>
        </p:txBody>
      </p:sp>
      <p:sp>
        <p:nvSpPr>
          <p:cNvPr id="53" name="Textfeld 52">
            <a:extLst>
              <a:ext uri="{FF2B5EF4-FFF2-40B4-BE49-F238E27FC236}">
                <a16:creationId xmlns:a16="http://schemas.microsoft.com/office/drawing/2014/main" id="{86B5D91B-1A29-4A40-B08B-90FBF9B1DF56}"/>
              </a:ext>
            </a:extLst>
          </p:cNvPr>
          <p:cNvSpPr txBox="1"/>
          <p:nvPr/>
        </p:nvSpPr>
        <p:spPr>
          <a:xfrm>
            <a:off x="371349" y="4745481"/>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Arial" panose="020B0604020202020204" pitchFamily="34" charset="0"/>
                <a:ea typeface="+mn-ea"/>
                <a:cs typeface="Arial" panose="020B0604020202020204" pitchFamily="34" charset="0"/>
              </a:rPr>
              <a:t>3</a:t>
            </a:r>
          </a:p>
        </p:txBody>
      </p:sp>
      <p:sp>
        <p:nvSpPr>
          <p:cNvPr id="69" name="Rechteck 68">
            <a:extLst>
              <a:ext uri="{FF2B5EF4-FFF2-40B4-BE49-F238E27FC236}">
                <a16:creationId xmlns:a16="http://schemas.microsoft.com/office/drawing/2014/main" id="{EAD8C2B9-D480-4ADC-BDD1-D31A833100A0}"/>
              </a:ext>
            </a:extLst>
          </p:cNvPr>
          <p:cNvSpPr/>
          <p:nvPr/>
        </p:nvSpPr>
        <p:spPr>
          <a:xfrm>
            <a:off x="1716603" y="325510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0" name="Rechteck 69">
            <a:extLst>
              <a:ext uri="{FF2B5EF4-FFF2-40B4-BE49-F238E27FC236}">
                <a16:creationId xmlns:a16="http://schemas.microsoft.com/office/drawing/2014/main" id="{409B7A71-1350-46BD-A4EC-5746677D62AA}"/>
              </a:ext>
            </a:extLst>
          </p:cNvPr>
          <p:cNvSpPr/>
          <p:nvPr/>
        </p:nvSpPr>
        <p:spPr>
          <a:xfrm>
            <a:off x="1716603" y="470446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71" name="Gerade Verbindung mit Pfeil 70">
            <a:extLst>
              <a:ext uri="{FF2B5EF4-FFF2-40B4-BE49-F238E27FC236}">
                <a16:creationId xmlns:a16="http://schemas.microsoft.com/office/drawing/2014/main" id="{5E73DD2D-5DFA-40D5-837B-042ED353DEFB}"/>
              </a:ext>
            </a:extLst>
          </p:cNvPr>
          <p:cNvCxnSpPr>
            <a:cxnSpLocks/>
            <a:endCxn id="69" idx="0"/>
          </p:cNvCxnSpPr>
          <p:nvPr/>
        </p:nvCxnSpPr>
        <p:spPr>
          <a:xfrm>
            <a:off x="2861956" y="2995055"/>
            <a:ext cx="0" cy="260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8B068C4B-D039-4DA2-9EAC-E067E4312534}"/>
              </a:ext>
            </a:extLst>
          </p:cNvPr>
          <p:cNvCxnSpPr>
            <a:stCxn id="69" idx="2"/>
            <a:endCxn id="70" idx="0"/>
          </p:cNvCxnSpPr>
          <p:nvPr/>
        </p:nvCxnSpPr>
        <p:spPr>
          <a:xfrm>
            <a:off x="2861956" y="4444415"/>
            <a:ext cx="0" cy="260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hteck 72">
            <a:extLst>
              <a:ext uri="{FF2B5EF4-FFF2-40B4-BE49-F238E27FC236}">
                <a16:creationId xmlns:a16="http://schemas.microsoft.com/office/drawing/2014/main" id="{B31F95BB-CD5F-4043-96B6-01549938CC01}"/>
              </a:ext>
            </a:extLst>
          </p:cNvPr>
          <p:cNvSpPr/>
          <p:nvPr/>
        </p:nvSpPr>
        <p:spPr>
          <a:xfrm>
            <a:off x="2954384" y="3354262"/>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4" name="Rechteck 73">
            <a:extLst>
              <a:ext uri="{FF2B5EF4-FFF2-40B4-BE49-F238E27FC236}">
                <a16:creationId xmlns:a16="http://schemas.microsoft.com/office/drawing/2014/main" id="{16EE0299-687D-4BAC-A6F5-9C309506C9B3}"/>
              </a:ext>
            </a:extLst>
          </p:cNvPr>
          <p:cNvSpPr/>
          <p:nvPr/>
        </p:nvSpPr>
        <p:spPr>
          <a:xfrm>
            <a:off x="1837242" y="3352262"/>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5" name="Rechteck 74">
            <a:extLst>
              <a:ext uri="{FF2B5EF4-FFF2-40B4-BE49-F238E27FC236}">
                <a16:creationId xmlns:a16="http://schemas.microsoft.com/office/drawing/2014/main" id="{8958D2C9-323E-4561-A0CC-9E859BE6A983}"/>
              </a:ext>
            </a:extLst>
          </p:cNvPr>
          <p:cNvSpPr/>
          <p:nvPr/>
        </p:nvSpPr>
        <p:spPr>
          <a:xfrm>
            <a:off x="2954384" y="3916288"/>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6" name="Rechteck 75">
            <a:extLst>
              <a:ext uri="{FF2B5EF4-FFF2-40B4-BE49-F238E27FC236}">
                <a16:creationId xmlns:a16="http://schemas.microsoft.com/office/drawing/2014/main" id="{2418FFE8-1291-424D-A1D6-BD0AF9A2944A}"/>
              </a:ext>
            </a:extLst>
          </p:cNvPr>
          <p:cNvSpPr/>
          <p:nvPr/>
        </p:nvSpPr>
        <p:spPr>
          <a:xfrm>
            <a:off x="1837242" y="3916288"/>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7" name="Rechteck 76">
            <a:extLst>
              <a:ext uri="{FF2B5EF4-FFF2-40B4-BE49-F238E27FC236}">
                <a16:creationId xmlns:a16="http://schemas.microsoft.com/office/drawing/2014/main" id="{1157FED9-0262-4EAE-B81A-A201B3119596}"/>
              </a:ext>
            </a:extLst>
          </p:cNvPr>
          <p:cNvSpPr/>
          <p:nvPr/>
        </p:nvSpPr>
        <p:spPr>
          <a:xfrm>
            <a:off x="1834973" y="4801108"/>
            <a:ext cx="2053142" cy="99602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8" name="Textfeld 77">
            <a:extLst>
              <a:ext uri="{FF2B5EF4-FFF2-40B4-BE49-F238E27FC236}">
                <a16:creationId xmlns:a16="http://schemas.microsoft.com/office/drawing/2014/main" id="{059193A8-21D3-4913-870C-48350C699CF7}"/>
              </a:ext>
            </a:extLst>
          </p:cNvPr>
          <p:cNvSpPr txBox="1"/>
          <p:nvPr/>
        </p:nvSpPr>
        <p:spPr>
          <a:xfrm>
            <a:off x="1716603" y="2990822"/>
            <a:ext cx="575799"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Detail</a:t>
            </a:r>
          </a:p>
        </p:txBody>
      </p:sp>
      <p:sp>
        <p:nvSpPr>
          <p:cNvPr id="79" name="Textfeld 78">
            <a:extLst>
              <a:ext uri="{FF2B5EF4-FFF2-40B4-BE49-F238E27FC236}">
                <a16:creationId xmlns:a16="http://schemas.microsoft.com/office/drawing/2014/main" id="{8613E298-5336-4CA2-8D4B-9BD958245A78}"/>
              </a:ext>
            </a:extLst>
          </p:cNvPr>
          <p:cNvSpPr txBox="1"/>
          <p:nvPr/>
        </p:nvSpPr>
        <p:spPr>
          <a:xfrm>
            <a:off x="1716603" y="4439789"/>
            <a:ext cx="577402"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Zoom</a:t>
            </a:r>
          </a:p>
        </p:txBody>
      </p:sp>
      <p:sp>
        <p:nvSpPr>
          <p:cNvPr id="80" name="Rechteck 79">
            <a:extLst>
              <a:ext uri="{FF2B5EF4-FFF2-40B4-BE49-F238E27FC236}">
                <a16:creationId xmlns:a16="http://schemas.microsoft.com/office/drawing/2014/main" id="{B1B69050-2DFE-4E72-8E4A-FDB710F71EE1}"/>
              </a:ext>
            </a:extLst>
          </p:cNvPr>
          <p:cNvSpPr/>
          <p:nvPr/>
        </p:nvSpPr>
        <p:spPr>
          <a:xfrm>
            <a:off x="4853712" y="325510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81" name="Gerade Verbindung mit Pfeil 80">
            <a:extLst>
              <a:ext uri="{FF2B5EF4-FFF2-40B4-BE49-F238E27FC236}">
                <a16:creationId xmlns:a16="http://schemas.microsoft.com/office/drawing/2014/main" id="{02EDFAF3-2820-4BBD-A717-90E4B0B4EA86}"/>
              </a:ext>
            </a:extLst>
          </p:cNvPr>
          <p:cNvCxnSpPr>
            <a:endCxn id="80" idx="1"/>
          </p:cNvCxnSpPr>
          <p:nvPr/>
        </p:nvCxnSpPr>
        <p:spPr>
          <a:xfrm>
            <a:off x="4007309" y="3849761"/>
            <a:ext cx="8464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hteck 81">
            <a:extLst>
              <a:ext uri="{FF2B5EF4-FFF2-40B4-BE49-F238E27FC236}">
                <a16:creationId xmlns:a16="http://schemas.microsoft.com/office/drawing/2014/main" id="{84422626-1B81-4954-932E-B3A61688FDF8}"/>
              </a:ext>
            </a:extLst>
          </p:cNvPr>
          <p:cNvSpPr/>
          <p:nvPr/>
        </p:nvSpPr>
        <p:spPr>
          <a:xfrm>
            <a:off x="4972494" y="3345534"/>
            <a:ext cx="2053142" cy="99602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 name="Textfeld 82">
            <a:extLst>
              <a:ext uri="{FF2B5EF4-FFF2-40B4-BE49-F238E27FC236}">
                <a16:creationId xmlns:a16="http://schemas.microsoft.com/office/drawing/2014/main" id="{586F071B-C028-4572-924B-E90FF5CFDDD4}"/>
              </a:ext>
            </a:extLst>
          </p:cNvPr>
          <p:cNvSpPr txBox="1"/>
          <p:nvPr/>
        </p:nvSpPr>
        <p:spPr>
          <a:xfrm>
            <a:off x="4853712" y="2990822"/>
            <a:ext cx="1095172"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Detail </a:t>
            </a:r>
            <a:r>
              <a:rPr kumimoji="0" lang="de-DE"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pop-up</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itle 3">
            <a:extLst>
              <a:ext uri="{FF2B5EF4-FFF2-40B4-BE49-F238E27FC236}">
                <a16:creationId xmlns:a16="http://schemas.microsoft.com/office/drawing/2014/main" id="{C902224B-D69F-42E2-A5EE-6EFB9FB7527D}"/>
              </a:ext>
            </a:extLst>
          </p:cNvPr>
          <p:cNvSpPr>
            <a:spLocks noGrp="1"/>
          </p:cNvSpPr>
          <p:nvPr>
            <p:ph type="ctrTitle"/>
          </p:nvPr>
        </p:nvSpPr>
        <p:spPr/>
        <p:txBody>
          <a:bodyPr/>
          <a:lstStyle/>
          <a:p>
            <a:r>
              <a:rPr lang="de-DE"/>
              <a:t>GUIDED DASHBOARD</a:t>
            </a:r>
          </a:p>
        </p:txBody>
      </p:sp>
    </p:spTree>
    <p:extLst>
      <p:ext uri="{BB962C8B-B14F-4D97-AF65-F5344CB8AC3E}">
        <p14:creationId xmlns:p14="http://schemas.microsoft.com/office/powerpoint/2010/main" val="883387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2BD1FED-97B0-4B69-B521-49206B955448}"/>
              </a:ext>
            </a:extLst>
          </p:cNvPr>
          <p:cNvSpPr txBox="1"/>
          <p:nvPr/>
        </p:nvSpPr>
        <p:spPr>
          <a:xfrm>
            <a:off x="451129" y="720327"/>
            <a:ext cx="6727884" cy="5016758"/>
          </a:xfrm>
          <a:prstGeom prst="rect">
            <a:avLst/>
          </a:prstGeom>
          <a:noFill/>
        </p:spPr>
        <p:txBody>
          <a:bodyPr wrap="square">
            <a:spAutoFit/>
          </a:bodyPr>
          <a:lstStyle/>
          <a:p>
            <a:pPr marL="0" marR="0">
              <a:spcBef>
                <a:spcPts val="0"/>
              </a:spcBef>
              <a:spcAft>
                <a:spcPts val="0"/>
              </a:spcAft>
            </a:pPr>
            <a:r>
              <a:rPr lang="de-DE" sz="1600">
                <a:effectLst/>
                <a:latin typeface="Calibri" panose="020F0502020204030204" pitchFamily="34" charset="0"/>
              </a:rPr>
              <a:t>Liebes Sales Team,</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wir haben doch alle Sales-Daten aus den Regionen. Die sollten wir nutzen! </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Ich hätte jetzt gern eine Übersicht aller Länder über den </a:t>
            </a:r>
            <a:r>
              <a:rPr lang="de-DE" sz="1600">
                <a:latin typeface="Calibri" panose="020F0502020204030204" pitchFamily="34" charset="0"/>
              </a:rPr>
              <a:t>Umsatz</a:t>
            </a:r>
            <a:r>
              <a:rPr lang="de-DE" sz="1600">
                <a:effectLst/>
                <a:latin typeface="Calibri" panose="020F0502020204030204" pitchFamily="34" charset="0"/>
              </a:rPr>
              <a:t> 2023. Zudem wäre da klasse, wenn man dort direkt sehen könnte, wer über und wer unter Budget liegt. Ich habe gehört, dass wir keine Ampeln machen sollen, aber euch fällt bestimmt etwas ein. </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Zu jedem Land hätte ich dann gern die Aufteilung des Umsatzes nach Kategorie und die Top 10 Unterkategorie pro Land. Beides muss dann auch zeigen, wie viel wir über Budget oder unter Budget sind. Zudem muss das dann runtergebrochen werden auf die Top 10 Staaten. </a:t>
            </a:r>
            <a:r>
              <a:rPr lang="de-DE" sz="1600" err="1">
                <a:effectLst/>
                <a:latin typeface="Calibri" panose="020F0502020204030204" pitchFamily="34" charset="0"/>
              </a:rPr>
              <a:t>Achja</a:t>
            </a:r>
            <a:r>
              <a:rPr lang="de-DE" sz="1600">
                <a:effectLst/>
                <a:latin typeface="Calibri" panose="020F0502020204030204" pitchFamily="34" charset="0"/>
              </a:rPr>
              <a:t>, und eine Entwicklung pro Monat, damit man die Veränderung sieht.</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Und für Detailfragen bräuchte ich dann noch diese visuellen Tabellen oder wie die heißen.</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Ich freue mich auf den ersten Wurf!</a:t>
            </a:r>
          </a:p>
          <a:p>
            <a:pPr marL="0" marR="0">
              <a:spcBef>
                <a:spcPts val="0"/>
              </a:spcBef>
              <a:spcAft>
                <a:spcPts val="0"/>
              </a:spcAft>
            </a:pPr>
            <a:r>
              <a:rPr lang="de-DE" sz="1600">
                <a:effectLst/>
                <a:latin typeface="Calibri" panose="020F0502020204030204" pitchFamily="34" charset="0"/>
              </a:rPr>
              <a:t>VG</a:t>
            </a:r>
          </a:p>
        </p:txBody>
      </p:sp>
      <p:grpSp>
        <p:nvGrpSpPr>
          <p:cNvPr id="2" name="Gruppieren 1">
            <a:extLst>
              <a:ext uri="{FF2B5EF4-FFF2-40B4-BE49-F238E27FC236}">
                <a16:creationId xmlns:a16="http://schemas.microsoft.com/office/drawing/2014/main" id="{3415EC80-F815-4D02-B2A5-A69671A127BD}"/>
              </a:ext>
            </a:extLst>
          </p:cNvPr>
          <p:cNvGrpSpPr/>
          <p:nvPr/>
        </p:nvGrpSpPr>
        <p:grpSpPr>
          <a:xfrm>
            <a:off x="7389435" y="1233259"/>
            <a:ext cx="3635960" cy="1450511"/>
            <a:chOff x="7637910" y="1233259"/>
            <a:chExt cx="3635960" cy="1450511"/>
          </a:xfrm>
        </p:grpSpPr>
        <p:sp>
          <p:nvSpPr>
            <p:cNvPr id="3" name="Textfeld 2">
              <a:extLst>
                <a:ext uri="{FF2B5EF4-FFF2-40B4-BE49-F238E27FC236}">
                  <a16:creationId xmlns:a16="http://schemas.microsoft.com/office/drawing/2014/main" id="{E95B6E1F-79F9-4B6F-93C8-FC05077CCCDF}"/>
                </a:ext>
              </a:extLst>
            </p:cNvPr>
            <p:cNvSpPr txBox="1"/>
            <p:nvPr/>
          </p:nvSpPr>
          <p:spPr>
            <a:xfrm>
              <a:off x="7637910" y="1530812"/>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Arial" panose="020B0604020202020204" pitchFamily="34" charset="0"/>
                  <a:ea typeface="+mn-ea"/>
                  <a:cs typeface="Arial" panose="020B0604020202020204" pitchFamily="34" charset="0"/>
                </a:rPr>
                <a:t>1</a:t>
              </a:r>
            </a:p>
          </p:txBody>
        </p:sp>
        <p:sp>
          <p:nvSpPr>
            <p:cNvPr id="5" name="Rechteck 4">
              <a:extLst>
                <a:ext uri="{FF2B5EF4-FFF2-40B4-BE49-F238E27FC236}">
                  <a16:creationId xmlns:a16="http://schemas.microsoft.com/office/drawing/2014/main" id="{47BC1B1E-8B92-430C-8E82-5D45D69A4961}"/>
                </a:ext>
              </a:extLst>
            </p:cNvPr>
            <p:cNvSpPr/>
            <p:nvPr/>
          </p:nvSpPr>
          <p:spPr>
            <a:xfrm>
              <a:off x="8983164" y="1494462"/>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feld 5">
              <a:extLst>
                <a:ext uri="{FF2B5EF4-FFF2-40B4-BE49-F238E27FC236}">
                  <a16:creationId xmlns:a16="http://schemas.microsoft.com/office/drawing/2014/main" id="{551E507F-9AAD-48A2-A001-47BC2E575150}"/>
                </a:ext>
              </a:extLst>
            </p:cNvPr>
            <p:cNvSpPr txBox="1"/>
            <p:nvPr/>
          </p:nvSpPr>
          <p:spPr>
            <a:xfrm>
              <a:off x="8983164" y="1233259"/>
              <a:ext cx="11112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Landing </a:t>
              </a:r>
              <a:r>
                <a:rPr kumimoji="0" lang="de-DE"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page</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7" name="Gruppieren 6">
              <a:extLst>
                <a:ext uri="{FF2B5EF4-FFF2-40B4-BE49-F238E27FC236}">
                  <a16:creationId xmlns:a16="http://schemas.microsoft.com/office/drawing/2014/main" id="{6C703D5E-9B11-4527-BE45-7E44A44E3A38}"/>
                </a:ext>
              </a:extLst>
            </p:cNvPr>
            <p:cNvGrpSpPr/>
            <p:nvPr/>
          </p:nvGrpSpPr>
          <p:grpSpPr>
            <a:xfrm>
              <a:off x="9089246" y="1596079"/>
              <a:ext cx="360000" cy="980181"/>
              <a:chOff x="279213" y="1003112"/>
              <a:chExt cx="360000" cy="980181"/>
            </a:xfrm>
          </p:grpSpPr>
          <p:sp>
            <p:nvSpPr>
              <p:cNvPr id="8" name="Rechteck 7">
                <a:extLst>
                  <a:ext uri="{FF2B5EF4-FFF2-40B4-BE49-F238E27FC236}">
                    <a16:creationId xmlns:a16="http://schemas.microsoft.com/office/drawing/2014/main" id="{D1B8E10B-C2AB-4213-8B36-1D8D34660ED6}"/>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9" name="Rechteck 8">
                <a:extLst>
                  <a:ext uri="{FF2B5EF4-FFF2-40B4-BE49-F238E27FC236}">
                    <a16:creationId xmlns:a16="http://schemas.microsoft.com/office/drawing/2014/main" id="{0251C7FF-4210-49FF-B5B3-13DC50F8ABD7}"/>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10" name="Rechteck 9">
                <a:extLst>
                  <a:ext uri="{FF2B5EF4-FFF2-40B4-BE49-F238E27FC236}">
                    <a16:creationId xmlns:a16="http://schemas.microsoft.com/office/drawing/2014/main" id="{3894E2F6-A469-4C06-A968-BF952C4B61FF}"/>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11" name="Rechteck 10">
                <a:extLst>
                  <a:ext uri="{FF2B5EF4-FFF2-40B4-BE49-F238E27FC236}">
                    <a16:creationId xmlns:a16="http://schemas.microsoft.com/office/drawing/2014/main" id="{105F4FE6-77F3-4F80-A43C-79F1E59EC16C}"/>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grpSp>
        <p:grpSp>
          <p:nvGrpSpPr>
            <p:cNvPr id="12" name="Gruppieren 11">
              <a:extLst>
                <a:ext uri="{FF2B5EF4-FFF2-40B4-BE49-F238E27FC236}">
                  <a16:creationId xmlns:a16="http://schemas.microsoft.com/office/drawing/2014/main" id="{6F7D843F-C907-4B32-B256-0D92D1AA0A1D}"/>
                </a:ext>
              </a:extLst>
            </p:cNvPr>
            <p:cNvGrpSpPr/>
            <p:nvPr/>
          </p:nvGrpSpPr>
          <p:grpSpPr>
            <a:xfrm>
              <a:off x="9520330" y="1596079"/>
              <a:ext cx="360000" cy="980181"/>
              <a:chOff x="279213" y="1003112"/>
              <a:chExt cx="360000" cy="980181"/>
            </a:xfrm>
          </p:grpSpPr>
          <p:sp>
            <p:nvSpPr>
              <p:cNvPr id="13" name="Rechteck 12">
                <a:extLst>
                  <a:ext uri="{FF2B5EF4-FFF2-40B4-BE49-F238E27FC236}">
                    <a16:creationId xmlns:a16="http://schemas.microsoft.com/office/drawing/2014/main" id="{EAFC8617-07AA-48FF-8229-A4F1BA2A0F69}"/>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14" name="Rechteck 13">
                <a:extLst>
                  <a:ext uri="{FF2B5EF4-FFF2-40B4-BE49-F238E27FC236}">
                    <a16:creationId xmlns:a16="http://schemas.microsoft.com/office/drawing/2014/main" id="{E0E7B9FA-008A-48B5-AA24-43E4A5098627}"/>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15" name="Rechteck 14">
                <a:extLst>
                  <a:ext uri="{FF2B5EF4-FFF2-40B4-BE49-F238E27FC236}">
                    <a16:creationId xmlns:a16="http://schemas.microsoft.com/office/drawing/2014/main" id="{7FCE1E09-1508-4431-9178-0063476C4596}"/>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16" name="Rechteck 15">
                <a:extLst>
                  <a:ext uri="{FF2B5EF4-FFF2-40B4-BE49-F238E27FC236}">
                    <a16:creationId xmlns:a16="http://schemas.microsoft.com/office/drawing/2014/main" id="{095D87D1-4978-4C03-8761-D87805D7888F}"/>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grpSp>
        <p:grpSp>
          <p:nvGrpSpPr>
            <p:cNvPr id="17" name="Gruppieren 16">
              <a:extLst>
                <a:ext uri="{FF2B5EF4-FFF2-40B4-BE49-F238E27FC236}">
                  <a16:creationId xmlns:a16="http://schemas.microsoft.com/office/drawing/2014/main" id="{B4A8B1BE-8EB2-42C6-9AE5-8B94B68A780B}"/>
                </a:ext>
              </a:extLst>
            </p:cNvPr>
            <p:cNvGrpSpPr/>
            <p:nvPr/>
          </p:nvGrpSpPr>
          <p:grpSpPr>
            <a:xfrm>
              <a:off x="9951414" y="1596079"/>
              <a:ext cx="360000" cy="980181"/>
              <a:chOff x="279213" y="1003112"/>
              <a:chExt cx="360000" cy="980181"/>
            </a:xfrm>
          </p:grpSpPr>
          <p:sp>
            <p:nvSpPr>
              <p:cNvPr id="18" name="Rechteck 17">
                <a:extLst>
                  <a:ext uri="{FF2B5EF4-FFF2-40B4-BE49-F238E27FC236}">
                    <a16:creationId xmlns:a16="http://schemas.microsoft.com/office/drawing/2014/main" id="{810AA3A5-6700-4771-83AE-695F627EBD27}"/>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19" name="Rechteck 18">
                <a:extLst>
                  <a:ext uri="{FF2B5EF4-FFF2-40B4-BE49-F238E27FC236}">
                    <a16:creationId xmlns:a16="http://schemas.microsoft.com/office/drawing/2014/main" id="{4A5DE7DB-F8D3-4D28-BBCE-5475CD97F6D3}"/>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20" name="Rechteck 19">
                <a:extLst>
                  <a:ext uri="{FF2B5EF4-FFF2-40B4-BE49-F238E27FC236}">
                    <a16:creationId xmlns:a16="http://schemas.microsoft.com/office/drawing/2014/main" id="{65AC805D-63CF-4B9F-80B0-AD73128775B4}"/>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21" name="Rechteck 20">
                <a:extLst>
                  <a:ext uri="{FF2B5EF4-FFF2-40B4-BE49-F238E27FC236}">
                    <a16:creationId xmlns:a16="http://schemas.microsoft.com/office/drawing/2014/main" id="{26CAEB88-8824-4A9F-8A11-BC7473DE82CE}"/>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grpSp>
        <p:grpSp>
          <p:nvGrpSpPr>
            <p:cNvPr id="22" name="Gruppieren 21">
              <a:extLst>
                <a:ext uri="{FF2B5EF4-FFF2-40B4-BE49-F238E27FC236}">
                  <a16:creationId xmlns:a16="http://schemas.microsoft.com/office/drawing/2014/main" id="{1DF69EB0-7A62-46F5-9564-591DAB484E72}"/>
                </a:ext>
              </a:extLst>
            </p:cNvPr>
            <p:cNvGrpSpPr/>
            <p:nvPr/>
          </p:nvGrpSpPr>
          <p:grpSpPr>
            <a:xfrm>
              <a:off x="10382498" y="1596079"/>
              <a:ext cx="360000" cy="980181"/>
              <a:chOff x="279213" y="1003112"/>
              <a:chExt cx="360000" cy="980181"/>
            </a:xfrm>
          </p:grpSpPr>
          <p:sp>
            <p:nvSpPr>
              <p:cNvPr id="23" name="Rechteck 22">
                <a:extLst>
                  <a:ext uri="{FF2B5EF4-FFF2-40B4-BE49-F238E27FC236}">
                    <a16:creationId xmlns:a16="http://schemas.microsoft.com/office/drawing/2014/main" id="{77B96B86-0275-4CD0-AC3D-94B6B2B52EFB}"/>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endParaRPr kumimoji="0" lang="de-DE" sz="12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endParaRPr>
              </a:p>
            </p:txBody>
          </p:sp>
          <p:sp>
            <p:nvSpPr>
              <p:cNvPr id="24" name="Rechteck 23">
                <a:extLst>
                  <a:ext uri="{FF2B5EF4-FFF2-40B4-BE49-F238E27FC236}">
                    <a16:creationId xmlns:a16="http://schemas.microsoft.com/office/drawing/2014/main" id="{43512E81-CAB9-45E3-9384-E840523EC46C}"/>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25" name="Rechteck 24">
                <a:extLst>
                  <a:ext uri="{FF2B5EF4-FFF2-40B4-BE49-F238E27FC236}">
                    <a16:creationId xmlns:a16="http://schemas.microsoft.com/office/drawing/2014/main" id="{1B5D409D-5627-43C7-A9BB-8264A43670F9}"/>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26" name="Rechteck 25">
                <a:extLst>
                  <a:ext uri="{FF2B5EF4-FFF2-40B4-BE49-F238E27FC236}">
                    <a16:creationId xmlns:a16="http://schemas.microsoft.com/office/drawing/2014/main" id="{59D9554A-B68B-4A2A-9532-76C3392E6BA6}"/>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grpSp>
        <p:grpSp>
          <p:nvGrpSpPr>
            <p:cNvPr id="27" name="Gruppieren 26">
              <a:extLst>
                <a:ext uri="{FF2B5EF4-FFF2-40B4-BE49-F238E27FC236}">
                  <a16:creationId xmlns:a16="http://schemas.microsoft.com/office/drawing/2014/main" id="{B169E3FB-66B0-423D-A5B2-329F1F866D9C}"/>
                </a:ext>
              </a:extLst>
            </p:cNvPr>
            <p:cNvGrpSpPr/>
            <p:nvPr/>
          </p:nvGrpSpPr>
          <p:grpSpPr>
            <a:xfrm>
              <a:off x="10813581" y="1596079"/>
              <a:ext cx="360000" cy="980181"/>
              <a:chOff x="279213" y="1003112"/>
              <a:chExt cx="360000" cy="980181"/>
            </a:xfrm>
          </p:grpSpPr>
          <p:sp>
            <p:nvSpPr>
              <p:cNvPr id="28" name="Rechteck 27">
                <a:extLst>
                  <a:ext uri="{FF2B5EF4-FFF2-40B4-BE49-F238E27FC236}">
                    <a16:creationId xmlns:a16="http://schemas.microsoft.com/office/drawing/2014/main" id="{86FCD536-D476-4A20-934F-B786CA956C41}"/>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29" name="Rechteck 28">
                <a:extLst>
                  <a:ext uri="{FF2B5EF4-FFF2-40B4-BE49-F238E27FC236}">
                    <a16:creationId xmlns:a16="http://schemas.microsoft.com/office/drawing/2014/main" id="{69A4C75A-B4B3-402D-9CB4-A88470B25A3F}"/>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30" name="Rechteck 29">
                <a:extLst>
                  <a:ext uri="{FF2B5EF4-FFF2-40B4-BE49-F238E27FC236}">
                    <a16:creationId xmlns:a16="http://schemas.microsoft.com/office/drawing/2014/main" id="{F94E685F-5374-4271-82C5-3B02C8DB8367}"/>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31" name="Rechteck 30">
                <a:extLst>
                  <a:ext uri="{FF2B5EF4-FFF2-40B4-BE49-F238E27FC236}">
                    <a16:creationId xmlns:a16="http://schemas.microsoft.com/office/drawing/2014/main" id="{042F3B55-318A-48A8-977A-FB65DB601510}"/>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grpSp>
      </p:grpSp>
      <p:grpSp>
        <p:nvGrpSpPr>
          <p:cNvPr id="46" name="Gruppieren 45">
            <a:extLst>
              <a:ext uri="{FF2B5EF4-FFF2-40B4-BE49-F238E27FC236}">
                <a16:creationId xmlns:a16="http://schemas.microsoft.com/office/drawing/2014/main" id="{AE3B7F49-835A-479E-87DE-3CF504DA1F97}"/>
              </a:ext>
            </a:extLst>
          </p:cNvPr>
          <p:cNvGrpSpPr/>
          <p:nvPr/>
        </p:nvGrpSpPr>
        <p:grpSpPr>
          <a:xfrm>
            <a:off x="7389435" y="2711859"/>
            <a:ext cx="3635960" cy="1453593"/>
            <a:chOff x="371349" y="2990822"/>
            <a:chExt cx="3635960" cy="1453593"/>
          </a:xfrm>
        </p:grpSpPr>
        <p:sp>
          <p:nvSpPr>
            <p:cNvPr id="38" name="Textfeld 37">
              <a:extLst>
                <a:ext uri="{FF2B5EF4-FFF2-40B4-BE49-F238E27FC236}">
                  <a16:creationId xmlns:a16="http://schemas.microsoft.com/office/drawing/2014/main" id="{43B590F7-CDD7-4122-A4B0-80E9ABBBF789}"/>
                </a:ext>
              </a:extLst>
            </p:cNvPr>
            <p:cNvSpPr txBox="1"/>
            <p:nvPr/>
          </p:nvSpPr>
          <p:spPr>
            <a:xfrm>
              <a:off x="371349" y="3293789"/>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Arial" panose="020B0604020202020204" pitchFamily="34" charset="0"/>
                  <a:ea typeface="+mn-ea"/>
                  <a:cs typeface="Arial" panose="020B0604020202020204" pitchFamily="34" charset="0"/>
                </a:rPr>
                <a:t>2</a:t>
              </a:r>
            </a:p>
          </p:txBody>
        </p:sp>
        <p:sp>
          <p:nvSpPr>
            <p:cNvPr id="39" name="Rechteck 38">
              <a:extLst>
                <a:ext uri="{FF2B5EF4-FFF2-40B4-BE49-F238E27FC236}">
                  <a16:creationId xmlns:a16="http://schemas.microsoft.com/office/drawing/2014/main" id="{5102025C-EE4D-4AD1-A958-43388497AB18}"/>
                </a:ext>
              </a:extLst>
            </p:cNvPr>
            <p:cNvSpPr/>
            <p:nvPr/>
          </p:nvSpPr>
          <p:spPr>
            <a:xfrm>
              <a:off x="1716603" y="325510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0" name="Gerade Verbindung mit Pfeil 39">
              <a:extLst>
                <a:ext uri="{FF2B5EF4-FFF2-40B4-BE49-F238E27FC236}">
                  <a16:creationId xmlns:a16="http://schemas.microsoft.com/office/drawing/2014/main" id="{F4C3D764-0B80-4F44-B271-7F5AE0FEE065}"/>
                </a:ext>
              </a:extLst>
            </p:cNvPr>
            <p:cNvCxnSpPr>
              <a:cxnSpLocks/>
              <a:endCxn id="39" idx="0"/>
            </p:cNvCxnSpPr>
            <p:nvPr/>
          </p:nvCxnSpPr>
          <p:spPr>
            <a:xfrm>
              <a:off x="2861956" y="2995055"/>
              <a:ext cx="0" cy="260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48F99A7C-A920-43E6-9FF1-22138D14CA37}"/>
                </a:ext>
              </a:extLst>
            </p:cNvPr>
            <p:cNvSpPr/>
            <p:nvPr/>
          </p:nvSpPr>
          <p:spPr>
            <a:xfrm>
              <a:off x="2954384" y="3354262"/>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a:solidFill>
                    <a:schemeClr val="tx1"/>
                  </a:solidFill>
                  <a:latin typeface="Arial" panose="020B0604020202020204" pitchFamily="34" charset="0"/>
                  <a:cs typeface="Arial" panose="020B0604020202020204" pitchFamily="34" charset="0"/>
                </a:rPr>
                <a:t>Unterkategorie</a:t>
              </a:r>
              <a:endPar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2" name="Rechteck 41">
              <a:extLst>
                <a:ext uri="{FF2B5EF4-FFF2-40B4-BE49-F238E27FC236}">
                  <a16:creationId xmlns:a16="http://schemas.microsoft.com/office/drawing/2014/main" id="{559EBD1F-7AD8-4015-A372-29D8FA537E56}"/>
                </a:ext>
              </a:extLst>
            </p:cNvPr>
            <p:cNvSpPr/>
            <p:nvPr/>
          </p:nvSpPr>
          <p:spPr>
            <a:xfrm>
              <a:off x="1837242" y="3352262"/>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Kategorie</a:t>
              </a:r>
            </a:p>
          </p:txBody>
        </p:sp>
        <p:sp>
          <p:nvSpPr>
            <p:cNvPr id="43" name="Rechteck 42">
              <a:extLst>
                <a:ext uri="{FF2B5EF4-FFF2-40B4-BE49-F238E27FC236}">
                  <a16:creationId xmlns:a16="http://schemas.microsoft.com/office/drawing/2014/main" id="{051CFAFB-AD44-40CF-B6FC-EA8528513804}"/>
                </a:ext>
              </a:extLst>
            </p:cNvPr>
            <p:cNvSpPr/>
            <p:nvPr/>
          </p:nvSpPr>
          <p:spPr>
            <a:xfrm>
              <a:off x="2954384" y="3916288"/>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a:solidFill>
                    <a:schemeClr val="tx1"/>
                  </a:solidFill>
                  <a:latin typeface="Arial" panose="020B0604020202020204" pitchFamily="34" charset="0"/>
                  <a:cs typeface="Arial" panose="020B0604020202020204" pitchFamily="34" charset="0"/>
                </a:rPr>
                <a:t>Monate</a:t>
              </a:r>
              <a:endPar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4" name="Rechteck 43">
              <a:extLst>
                <a:ext uri="{FF2B5EF4-FFF2-40B4-BE49-F238E27FC236}">
                  <a16:creationId xmlns:a16="http://schemas.microsoft.com/office/drawing/2014/main" id="{8D62766C-FA24-4C8B-88CC-D869FB59FC7A}"/>
                </a:ext>
              </a:extLst>
            </p:cNvPr>
            <p:cNvSpPr/>
            <p:nvPr/>
          </p:nvSpPr>
          <p:spPr>
            <a:xfrm>
              <a:off x="1837242" y="3916288"/>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a:solidFill>
                    <a:schemeClr val="tx1"/>
                  </a:solidFill>
                  <a:latin typeface="Arial" panose="020B0604020202020204" pitchFamily="34" charset="0"/>
                  <a:cs typeface="Arial" panose="020B0604020202020204" pitchFamily="34" charset="0"/>
                </a:rPr>
                <a:t>Staaten</a:t>
              </a:r>
              <a:endPar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5" name="Textfeld 44">
              <a:extLst>
                <a:ext uri="{FF2B5EF4-FFF2-40B4-BE49-F238E27FC236}">
                  <a16:creationId xmlns:a16="http://schemas.microsoft.com/office/drawing/2014/main" id="{70676622-636F-4AC5-92D4-AC08FC4785BF}"/>
                </a:ext>
              </a:extLst>
            </p:cNvPr>
            <p:cNvSpPr txBox="1"/>
            <p:nvPr/>
          </p:nvSpPr>
          <p:spPr>
            <a:xfrm>
              <a:off x="1716603" y="2990822"/>
              <a:ext cx="575799"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Detail</a:t>
              </a:r>
            </a:p>
          </p:txBody>
        </p:sp>
      </p:grpSp>
    </p:spTree>
    <p:extLst>
      <p:ext uri="{BB962C8B-B14F-4D97-AF65-F5344CB8AC3E}">
        <p14:creationId xmlns:p14="http://schemas.microsoft.com/office/powerpoint/2010/main" val="388666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4">
                                            <p:txEl>
                                              <p:pRg st="4" end="4"/>
                                            </p:txEl>
                                          </p:spTgt>
                                        </p:tgtEl>
                                        <p:attrNameLst>
                                          <p:attrName>style.fontWeight</p:attrName>
                                        </p:attrNameLst>
                                      </p:cBhvr>
                                      <p:to>
                                        <p:strVal val="bold"/>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5" presetClass="emph" presetSubtype="0" nodeType="clickEffect">
                                  <p:stCondLst>
                                    <p:cond delay="0"/>
                                  </p:stCondLst>
                                  <p:endCondLst>
                                    <p:cond evt="onNext" delay="0">
                                      <p:tgtEl>
                                        <p:sldTgt/>
                                      </p:tgtEl>
                                    </p:cond>
                                  </p:endCondLst>
                                  <p:childTnLst>
                                    <p:set>
                                      <p:cBhvr override="childStyle">
                                        <p:cTn id="13" dur="indefinite"/>
                                        <p:tgtEl>
                                          <p:spTgt spid="4">
                                            <p:txEl>
                                              <p:pRg st="6" end="6"/>
                                            </p:txEl>
                                          </p:spTgt>
                                        </p:tgtEl>
                                        <p:attrNameLst>
                                          <p:attrName>style.fontWeight</p:attrName>
                                        </p:attrNameLst>
                                      </p:cBhvr>
                                      <p:to>
                                        <p:strVal val="bold"/>
                                      </p:to>
                                    </p:set>
                                  </p:childTnLst>
                                </p:cTn>
                              </p:par>
                            </p:childTnLst>
                          </p:cTn>
                        </p:par>
                        <p:par>
                          <p:cTn id="14" fill="hold">
                            <p:stCondLst>
                              <p:cond delay="0"/>
                            </p:stCondLst>
                            <p:childTnLst>
                              <p:par>
                                <p:cTn id="15" presetID="1" presetClass="entr" presetSubtype="0" fill="hold" nodeType="afterEffect">
                                  <p:stCondLst>
                                    <p:cond delay="200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68075491-A8DE-487C-8180-C9DA93F22E9B}"/>
              </a:ext>
            </a:extLst>
          </p:cNvPr>
          <p:cNvGrpSpPr/>
          <p:nvPr/>
        </p:nvGrpSpPr>
        <p:grpSpPr>
          <a:xfrm>
            <a:off x="7389435" y="1233259"/>
            <a:ext cx="3635960" cy="1450511"/>
            <a:chOff x="7637910" y="1233259"/>
            <a:chExt cx="3635960" cy="1450511"/>
          </a:xfrm>
        </p:grpSpPr>
        <p:sp>
          <p:nvSpPr>
            <p:cNvPr id="56" name="Textfeld 55">
              <a:extLst>
                <a:ext uri="{FF2B5EF4-FFF2-40B4-BE49-F238E27FC236}">
                  <a16:creationId xmlns:a16="http://schemas.microsoft.com/office/drawing/2014/main" id="{E5AD3FBE-9598-48CD-9E85-7972E2C6F993}"/>
                </a:ext>
              </a:extLst>
            </p:cNvPr>
            <p:cNvSpPr txBox="1"/>
            <p:nvPr/>
          </p:nvSpPr>
          <p:spPr>
            <a:xfrm>
              <a:off x="7637910" y="1530812"/>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Arial" panose="020B0604020202020204" pitchFamily="34" charset="0"/>
                  <a:ea typeface="+mn-ea"/>
                  <a:cs typeface="Arial" panose="020B0604020202020204" pitchFamily="34" charset="0"/>
                </a:rPr>
                <a:t>1</a:t>
              </a:r>
            </a:p>
          </p:txBody>
        </p:sp>
        <p:sp>
          <p:nvSpPr>
            <p:cNvPr id="57" name="Rechteck 56">
              <a:extLst>
                <a:ext uri="{FF2B5EF4-FFF2-40B4-BE49-F238E27FC236}">
                  <a16:creationId xmlns:a16="http://schemas.microsoft.com/office/drawing/2014/main" id="{6C183577-83A5-40AD-A069-97FE8C8DC1F3}"/>
                </a:ext>
              </a:extLst>
            </p:cNvPr>
            <p:cNvSpPr/>
            <p:nvPr/>
          </p:nvSpPr>
          <p:spPr>
            <a:xfrm>
              <a:off x="8983164" y="1494462"/>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 name="Textfeld 58">
              <a:extLst>
                <a:ext uri="{FF2B5EF4-FFF2-40B4-BE49-F238E27FC236}">
                  <a16:creationId xmlns:a16="http://schemas.microsoft.com/office/drawing/2014/main" id="{1CCA452A-24D0-4F9E-BB8C-1C1A015BB959}"/>
                </a:ext>
              </a:extLst>
            </p:cNvPr>
            <p:cNvSpPr txBox="1"/>
            <p:nvPr/>
          </p:nvSpPr>
          <p:spPr>
            <a:xfrm>
              <a:off x="8983164" y="1233259"/>
              <a:ext cx="11112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Landing </a:t>
              </a:r>
              <a:r>
                <a:rPr kumimoji="0" lang="de-DE"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page</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60" name="Gruppieren 59">
              <a:extLst>
                <a:ext uri="{FF2B5EF4-FFF2-40B4-BE49-F238E27FC236}">
                  <a16:creationId xmlns:a16="http://schemas.microsoft.com/office/drawing/2014/main" id="{4B9A2D2A-BF9C-44D7-B286-D66F5DCAA93E}"/>
                </a:ext>
              </a:extLst>
            </p:cNvPr>
            <p:cNvGrpSpPr/>
            <p:nvPr/>
          </p:nvGrpSpPr>
          <p:grpSpPr>
            <a:xfrm>
              <a:off x="9089246" y="1596079"/>
              <a:ext cx="360000" cy="980181"/>
              <a:chOff x="279213" y="1003112"/>
              <a:chExt cx="360000" cy="980181"/>
            </a:xfrm>
          </p:grpSpPr>
          <p:sp>
            <p:nvSpPr>
              <p:cNvPr id="81" name="Rechteck 80">
                <a:extLst>
                  <a:ext uri="{FF2B5EF4-FFF2-40B4-BE49-F238E27FC236}">
                    <a16:creationId xmlns:a16="http://schemas.microsoft.com/office/drawing/2014/main" id="{436EDA11-EF9D-4D23-937D-74C834638CEB}"/>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82" name="Rechteck 81">
                <a:extLst>
                  <a:ext uri="{FF2B5EF4-FFF2-40B4-BE49-F238E27FC236}">
                    <a16:creationId xmlns:a16="http://schemas.microsoft.com/office/drawing/2014/main" id="{8B707791-F67B-4157-AFE2-01DA9EE87692}"/>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83" name="Rechteck 82">
                <a:extLst>
                  <a:ext uri="{FF2B5EF4-FFF2-40B4-BE49-F238E27FC236}">
                    <a16:creationId xmlns:a16="http://schemas.microsoft.com/office/drawing/2014/main" id="{ECC4A24D-F831-4FFA-9F2E-23ACB17BA13C}"/>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84" name="Rechteck 83">
                <a:extLst>
                  <a:ext uri="{FF2B5EF4-FFF2-40B4-BE49-F238E27FC236}">
                    <a16:creationId xmlns:a16="http://schemas.microsoft.com/office/drawing/2014/main" id="{39BEC771-6C49-4A3B-B31B-67CF5FC8D0DC}"/>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grpSp>
        <p:grpSp>
          <p:nvGrpSpPr>
            <p:cNvPr id="61" name="Gruppieren 60">
              <a:extLst>
                <a:ext uri="{FF2B5EF4-FFF2-40B4-BE49-F238E27FC236}">
                  <a16:creationId xmlns:a16="http://schemas.microsoft.com/office/drawing/2014/main" id="{1F4A0F6E-C283-4989-87DA-F0AB80194D44}"/>
                </a:ext>
              </a:extLst>
            </p:cNvPr>
            <p:cNvGrpSpPr/>
            <p:nvPr/>
          </p:nvGrpSpPr>
          <p:grpSpPr>
            <a:xfrm>
              <a:off x="9520330" y="1596079"/>
              <a:ext cx="360000" cy="980181"/>
              <a:chOff x="279213" y="1003112"/>
              <a:chExt cx="360000" cy="980181"/>
            </a:xfrm>
          </p:grpSpPr>
          <p:sp>
            <p:nvSpPr>
              <p:cNvPr id="77" name="Rechteck 76">
                <a:extLst>
                  <a:ext uri="{FF2B5EF4-FFF2-40B4-BE49-F238E27FC236}">
                    <a16:creationId xmlns:a16="http://schemas.microsoft.com/office/drawing/2014/main" id="{CDE1C4D7-B53B-4762-B824-3BE353CB8E44}"/>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78" name="Rechteck 77">
                <a:extLst>
                  <a:ext uri="{FF2B5EF4-FFF2-40B4-BE49-F238E27FC236}">
                    <a16:creationId xmlns:a16="http://schemas.microsoft.com/office/drawing/2014/main" id="{57EB505D-6972-4A66-B3A5-93A5A0FDA20F}"/>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79" name="Rechteck 78">
                <a:extLst>
                  <a:ext uri="{FF2B5EF4-FFF2-40B4-BE49-F238E27FC236}">
                    <a16:creationId xmlns:a16="http://schemas.microsoft.com/office/drawing/2014/main" id="{573C6072-22A3-40F5-82CC-00787B556575}"/>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80" name="Rechteck 79">
                <a:extLst>
                  <a:ext uri="{FF2B5EF4-FFF2-40B4-BE49-F238E27FC236}">
                    <a16:creationId xmlns:a16="http://schemas.microsoft.com/office/drawing/2014/main" id="{63451E4B-655B-41E5-814B-FEBF7E718A75}"/>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grpSp>
        <p:grpSp>
          <p:nvGrpSpPr>
            <p:cNvPr id="62" name="Gruppieren 61">
              <a:extLst>
                <a:ext uri="{FF2B5EF4-FFF2-40B4-BE49-F238E27FC236}">
                  <a16:creationId xmlns:a16="http://schemas.microsoft.com/office/drawing/2014/main" id="{4FEE90EE-1FAE-4E82-A5A7-41FF27EA830B}"/>
                </a:ext>
              </a:extLst>
            </p:cNvPr>
            <p:cNvGrpSpPr/>
            <p:nvPr/>
          </p:nvGrpSpPr>
          <p:grpSpPr>
            <a:xfrm>
              <a:off x="9951414" y="1596079"/>
              <a:ext cx="360000" cy="980181"/>
              <a:chOff x="279213" y="1003112"/>
              <a:chExt cx="360000" cy="980181"/>
            </a:xfrm>
          </p:grpSpPr>
          <p:sp>
            <p:nvSpPr>
              <p:cNvPr id="73" name="Rechteck 72">
                <a:extLst>
                  <a:ext uri="{FF2B5EF4-FFF2-40B4-BE49-F238E27FC236}">
                    <a16:creationId xmlns:a16="http://schemas.microsoft.com/office/drawing/2014/main" id="{4FC80729-1E8D-4E9E-946A-C69F05F40367}"/>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74" name="Rechteck 73">
                <a:extLst>
                  <a:ext uri="{FF2B5EF4-FFF2-40B4-BE49-F238E27FC236}">
                    <a16:creationId xmlns:a16="http://schemas.microsoft.com/office/drawing/2014/main" id="{9B81FB2A-7C4F-4063-B910-889634DCB3BD}"/>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75" name="Rechteck 74">
                <a:extLst>
                  <a:ext uri="{FF2B5EF4-FFF2-40B4-BE49-F238E27FC236}">
                    <a16:creationId xmlns:a16="http://schemas.microsoft.com/office/drawing/2014/main" id="{923E76C7-5304-41E7-8E86-EC9AE031796B}"/>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76" name="Rechteck 75">
                <a:extLst>
                  <a:ext uri="{FF2B5EF4-FFF2-40B4-BE49-F238E27FC236}">
                    <a16:creationId xmlns:a16="http://schemas.microsoft.com/office/drawing/2014/main" id="{5DCD2B35-627D-4983-A272-559B3539BF83}"/>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grpSp>
        <p:grpSp>
          <p:nvGrpSpPr>
            <p:cNvPr id="63" name="Gruppieren 62">
              <a:extLst>
                <a:ext uri="{FF2B5EF4-FFF2-40B4-BE49-F238E27FC236}">
                  <a16:creationId xmlns:a16="http://schemas.microsoft.com/office/drawing/2014/main" id="{137D4F96-04A1-4F1B-B94D-CDD1EA54C3D7}"/>
                </a:ext>
              </a:extLst>
            </p:cNvPr>
            <p:cNvGrpSpPr/>
            <p:nvPr/>
          </p:nvGrpSpPr>
          <p:grpSpPr>
            <a:xfrm>
              <a:off x="10382498" y="1596079"/>
              <a:ext cx="360000" cy="980181"/>
              <a:chOff x="279213" y="1003112"/>
              <a:chExt cx="360000" cy="980181"/>
            </a:xfrm>
          </p:grpSpPr>
          <p:sp>
            <p:nvSpPr>
              <p:cNvPr id="69" name="Rechteck 68">
                <a:extLst>
                  <a:ext uri="{FF2B5EF4-FFF2-40B4-BE49-F238E27FC236}">
                    <a16:creationId xmlns:a16="http://schemas.microsoft.com/office/drawing/2014/main" id="{13426F16-2009-4538-B29E-4FCCBF55CBA7}"/>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endParaRPr kumimoji="0" lang="de-DE" sz="12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endParaRPr>
              </a:p>
            </p:txBody>
          </p:sp>
          <p:sp>
            <p:nvSpPr>
              <p:cNvPr id="70" name="Rechteck 69">
                <a:extLst>
                  <a:ext uri="{FF2B5EF4-FFF2-40B4-BE49-F238E27FC236}">
                    <a16:creationId xmlns:a16="http://schemas.microsoft.com/office/drawing/2014/main" id="{FC12D319-4E54-4687-B145-A6889ACB0454}"/>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71" name="Rechteck 70">
                <a:extLst>
                  <a:ext uri="{FF2B5EF4-FFF2-40B4-BE49-F238E27FC236}">
                    <a16:creationId xmlns:a16="http://schemas.microsoft.com/office/drawing/2014/main" id="{37ADFE10-3C18-45E3-8A09-0A38134A71AD}"/>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72" name="Rechteck 71">
                <a:extLst>
                  <a:ext uri="{FF2B5EF4-FFF2-40B4-BE49-F238E27FC236}">
                    <a16:creationId xmlns:a16="http://schemas.microsoft.com/office/drawing/2014/main" id="{C2484256-931F-4CD1-B1C5-38E04FDCA9F7}"/>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grpSp>
        <p:grpSp>
          <p:nvGrpSpPr>
            <p:cNvPr id="64" name="Gruppieren 63">
              <a:extLst>
                <a:ext uri="{FF2B5EF4-FFF2-40B4-BE49-F238E27FC236}">
                  <a16:creationId xmlns:a16="http://schemas.microsoft.com/office/drawing/2014/main" id="{00C5F4AB-5267-4139-9BDA-75B2B3A23465}"/>
                </a:ext>
              </a:extLst>
            </p:cNvPr>
            <p:cNvGrpSpPr/>
            <p:nvPr/>
          </p:nvGrpSpPr>
          <p:grpSpPr>
            <a:xfrm>
              <a:off x="10813581" y="1596079"/>
              <a:ext cx="360000" cy="980181"/>
              <a:chOff x="279213" y="1003112"/>
              <a:chExt cx="360000" cy="980181"/>
            </a:xfrm>
          </p:grpSpPr>
          <p:sp>
            <p:nvSpPr>
              <p:cNvPr id="65" name="Rechteck 64">
                <a:extLst>
                  <a:ext uri="{FF2B5EF4-FFF2-40B4-BE49-F238E27FC236}">
                    <a16:creationId xmlns:a16="http://schemas.microsoft.com/office/drawing/2014/main" id="{8159CCC7-C310-403F-A6C0-C1919A358064}"/>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66" name="Rechteck 65">
                <a:extLst>
                  <a:ext uri="{FF2B5EF4-FFF2-40B4-BE49-F238E27FC236}">
                    <a16:creationId xmlns:a16="http://schemas.microsoft.com/office/drawing/2014/main" id="{93B24980-F2A0-449F-9D45-F418733FC155}"/>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67" name="Rechteck 66">
                <a:extLst>
                  <a:ext uri="{FF2B5EF4-FFF2-40B4-BE49-F238E27FC236}">
                    <a16:creationId xmlns:a16="http://schemas.microsoft.com/office/drawing/2014/main" id="{1BA05945-7919-40D8-973A-8E1410521E04}"/>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68" name="Rechteck 67">
                <a:extLst>
                  <a:ext uri="{FF2B5EF4-FFF2-40B4-BE49-F238E27FC236}">
                    <a16:creationId xmlns:a16="http://schemas.microsoft.com/office/drawing/2014/main" id="{19E56F6B-DCC3-4C96-AC70-44A0ED3E346B}"/>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grpSp>
      </p:grpSp>
      <p:grpSp>
        <p:nvGrpSpPr>
          <p:cNvPr id="85" name="Gruppieren 84">
            <a:extLst>
              <a:ext uri="{FF2B5EF4-FFF2-40B4-BE49-F238E27FC236}">
                <a16:creationId xmlns:a16="http://schemas.microsoft.com/office/drawing/2014/main" id="{7408D871-6692-447E-B4C9-8DCDBD644663}"/>
              </a:ext>
            </a:extLst>
          </p:cNvPr>
          <p:cNvGrpSpPr/>
          <p:nvPr/>
        </p:nvGrpSpPr>
        <p:grpSpPr>
          <a:xfrm>
            <a:off x="7389435" y="2711859"/>
            <a:ext cx="3635960" cy="1453593"/>
            <a:chOff x="371349" y="2990822"/>
            <a:chExt cx="3635960" cy="1453593"/>
          </a:xfrm>
        </p:grpSpPr>
        <p:sp>
          <p:nvSpPr>
            <p:cNvPr id="86" name="Textfeld 85">
              <a:extLst>
                <a:ext uri="{FF2B5EF4-FFF2-40B4-BE49-F238E27FC236}">
                  <a16:creationId xmlns:a16="http://schemas.microsoft.com/office/drawing/2014/main" id="{EEEE5055-BE2A-40A2-B445-D9A460137F6E}"/>
                </a:ext>
              </a:extLst>
            </p:cNvPr>
            <p:cNvSpPr txBox="1"/>
            <p:nvPr/>
          </p:nvSpPr>
          <p:spPr>
            <a:xfrm>
              <a:off x="371349" y="3293789"/>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Arial" panose="020B0604020202020204" pitchFamily="34" charset="0"/>
                  <a:ea typeface="+mn-ea"/>
                  <a:cs typeface="Arial" panose="020B0604020202020204" pitchFamily="34" charset="0"/>
                </a:rPr>
                <a:t>2</a:t>
              </a:r>
            </a:p>
          </p:txBody>
        </p:sp>
        <p:sp>
          <p:nvSpPr>
            <p:cNvPr id="87" name="Rechteck 86">
              <a:extLst>
                <a:ext uri="{FF2B5EF4-FFF2-40B4-BE49-F238E27FC236}">
                  <a16:creationId xmlns:a16="http://schemas.microsoft.com/office/drawing/2014/main" id="{0E2E83EF-11E0-42F6-89DB-0FA4511D919F}"/>
                </a:ext>
              </a:extLst>
            </p:cNvPr>
            <p:cNvSpPr/>
            <p:nvPr/>
          </p:nvSpPr>
          <p:spPr>
            <a:xfrm>
              <a:off x="1716603" y="325510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88" name="Gerade Verbindung mit Pfeil 87">
              <a:extLst>
                <a:ext uri="{FF2B5EF4-FFF2-40B4-BE49-F238E27FC236}">
                  <a16:creationId xmlns:a16="http://schemas.microsoft.com/office/drawing/2014/main" id="{8C7D1E81-CC7A-408C-BDB0-B1784EC70FCB}"/>
                </a:ext>
              </a:extLst>
            </p:cNvPr>
            <p:cNvCxnSpPr>
              <a:cxnSpLocks/>
              <a:endCxn id="87" idx="0"/>
            </p:cNvCxnSpPr>
            <p:nvPr/>
          </p:nvCxnSpPr>
          <p:spPr>
            <a:xfrm>
              <a:off x="2861956" y="2995055"/>
              <a:ext cx="0" cy="260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hteck 88">
              <a:extLst>
                <a:ext uri="{FF2B5EF4-FFF2-40B4-BE49-F238E27FC236}">
                  <a16:creationId xmlns:a16="http://schemas.microsoft.com/office/drawing/2014/main" id="{6FD0B92D-A894-4DB1-B6D4-6E784C44C646}"/>
                </a:ext>
              </a:extLst>
            </p:cNvPr>
            <p:cNvSpPr/>
            <p:nvPr/>
          </p:nvSpPr>
          <p:spPr>
            <a:xfrm>
              <a:off x="2954384" y="3354262"/>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a:solidFill>
                    <a:schemeClr val="tx1"/>
                  </a:solidFill>
                  <a:latin typeface="Arial" panose="020B0604020202020204" pitchFamily="34" charset="0"/>
                  <a:cs typeface="Arial" panose="020B0604020202020204" pitchFamily="34" charset="0"/>
                </a:rPr>
                <a:t>Unterkategorie</a:t>
              </a:r>
              <a:endPar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0" name="Rechteck 89">
              <a:extLst>
                <a:ext uri="{FF2B5EF4-FFF2-40B4-BE49-F238E27FC236}">
                  <a16:creationId xmlns:a16="http://schemas.microsoft.com/office/drawing/2014/main" id="{C6E27875-34EE-4629-9966-27AA25C068E3}"/>
                </a:ext>
              </a:extLst>
            </p:cNvPr>
            <p:cNvSpPr/>
            <p:nvPr/>
          </p:nvSpPr>
          <p:spPr>
            <a:xfrm>
              <a:off x="1837242" y="3352262"/>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Kategorie</a:t>
              </a:r>
            </a:p>
          </p:txBody>
        </p:sp>
        <p:sp>
          <p:nvSpPr>
            <p:cNvPr id="91" name="Rechteck 90">
              <a:extLst>
                <a:ext uri="{FF2B5EF4-FFF2-40B4-BE49-F238E27FC236}">
                  <a16:creationId xmlns:a16="http://schemas.microsoft.com/office/drawing/2014/main" id="{D1191975-7BBC-498C-BC63-4F7313068A11}"/>
                </a:ext>
              </a:extLst>
            </p:cNvPr>
            <p:cNvSpPr/>
            <p:nvPr/>
          </p:nvSpPr>
          <p:spPr>
            <a:xfrm>
              <a:off x="2954384" y="3916288"/>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a:solidFill>
                    <a:schemeClr val="tx1"/>
                  </a:solidFill>
                  <a:latin typeface="Arial" panose="020B0604020202020204" pitchFamily="34" charset="0"/>
                  <a:cs typeface="Arial" panose="020B0604020202020204" pitchFamily="34" charset="0"/>
                </a:rPr>
                <a:t>Monate</a:t>
              </a:r>
              <a:endPar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2" name="Rechteck 91">
              <a:extLst>
                <a:ext uri="{FF2B5EF4-FFF2-40B4-BE49-F238E27FC236}">
                  <a16:creationId xmlns:a16="http://schemas.microsoft.com/office/drawing/2014/main" id="{70E785C3-9650-4B15-9C63-ECEA83783BEB}"/>
                </a:ext>
              </a:extLst>
            </p:cNvPr>
            <p:cNvSpPr/>
            <p:nvPr/>
          </p:nvSpPr>
          <p:spPr>
            <a:xfrm>
              <a:off x="1837242" y="3916288"/>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a:solidFill>
                    <a:schemeClr val="tx1"/>
                  </a:solidFill>
                  <a:latin typeface="Arial" panose="020B0604020202020204" pitchFamily="34" charset="0"/>
                  <a:cs typeface="Arial" panose="020B0604020202020204" pitchFamily="34" charset="0"/>
                </a:rPr>
                <a:t>Staaten</a:t>
              </a:r>
              <a:endPar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3" name="Textfeld 92">
              <a:extLst>
                <a:ext uri="{FF2B5EF4-FFF2-40B4-BE49-F238E27FC236}">
                  <a16:creationId xmlns:a16="http://schemas.microsoft.com/office/drawing/2014/main" id="{B819F3AC-6BBB-4278-AE39-AD1A0BDDBAA1}"/>
                </a:ext>
              </a:extLst>
            </p:cNvPr>
            <p:cNvSpPr txBox="1"/>
            <p:nvPr/>
          </p:nvSpPr>
          <p:spPr>
            <a:xfrm>
              <a:off x="1716603" y="2990822"/>
              <a:ext cx="575799"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Detail</a:t>
              </a:r>
            </a:p>
          </p:txBody>
        </p:sp>
      </p:grpSp>
      <p:sp>
        <p:nvSpPr>
          <p:cNvPr id="4" name="Textfeld 3">
            <a:extLst>
              <a:ext uri="{FF2B5EF4-FFF2-40B4-BE49-F238E27FC236}">
                <a16:creationId xmlns:a16="http://schemas.microsoft.com/office/drawing/2014/main" id="{52BD1FED-97B0-4B69-B521-49206B955448}"/>
              </a:ext>
            </a:extLst>
          </p:cNvPr>
          <p:cNvSpPr txBox="1"/>
          <p:nvPr/>
        </p:nvSpPr>
        <p:spPr>
          <a:xfrm>
            <a:off x="451129" y="720327"/>
            <a:ext cx="6727884" cy="5016758"/>
          </a:xfrm>
          <a:prstGeom prst="rect">
            <a:avLst/>
          </a:prstGeom>
          <a:noFill/>
        </p:spPr>
        <p:txBody>
          <a:bodyPr wrap="square">
            <a:spAutoFit/>
          </a:bodyPr>
          <a:lstStyle/>
          <a:p>
            <a:pPr marL="0" marR="0">
              <a:spcBef>
                <a:spcPts val="0"/>
              </a:spcBef>
              <a:spcAft>
                <a:spcPts val="0"/>
              </a:spcAft>
            </a:pPr>
            <a:r>
              <a:rPr lang="de-DE" sz="1600">
                <a:effectLst/>
                <a:latin typeface="Calibri" panose="020F0502020204030204" pitchFamily="34" charset="0"/>
              </a:rPr>
              <a:t>Liebes Sales Team,</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wir haben doch alle Sales-Daten aus den Regionen. Die sollten wir nutzen! </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Ich hätte jetzt gern eine Übersicht aller Länder über den Umsatz 2023. Zudem wäre da klasse, wenn man dort direkt sehen könnte, wer über und wer unter Budget liegt. Ich habe gehört, dass wir keine Ampeln machen sollen, aber euch fällt bestimmt etwas ein. </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Zu jedem Land hätte ich dann gern die Aufteilung des Umsatzes nach Kategorie und die Top 10 Unterkategorie pro Land. Beides muss dann auch zeigen, wie viel wir über Budget oder unter Budget sind. Zudem muss das dann runtergebrochen werden auf die Top 10 Staaten. </a:t>
            </a:r>
            <a:r>
              <a:rPr lang="de-DE" sz="1600" err="1">
                <a:effectLst/>
                <a:latin typeface="Calibri" panose="020F0502020204030204" pitchFamily="34" charset="0"/>
              </a:rPr>
              <a:t>Achja</a:t>
            </a:r>
            <a:r>
              <a:rPr lang="de-DE" sz="1600">
                <a:effectLst/>
                <a:latin typeface="Calibri" panose="020F0502020204030204" pitchFamily="34" charset="0"/>
              </a:rPr>
              <a:t>, und eine Entwicklung pro Monat, damit man die Veränderung sieht.</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Und für Detailfragen bräuchte ich dann noch diese visuellen Tabellen oder wie die heißen.</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Ich freue mich auf den ersten Wurf!</a:t>
            </a:r>
          </a:p>
          <a:p>
            <a:pPr marL="0" marR="0">
              <a:spcBef>
                <a:spcPts val="0"/>
              </a:spcBef>
              <a:spcAft>
                <a:spcPts val="0"/>
              </a:spcAft>
            </a:pPr>
            <a:r>
              <a:rPr lang="de-DE" sz="1600">
                <a:effectLst/>
                <a:latin typeface="Calibri" panose="020F0502020204030204" pitchFamily="34" charset="0"/>
              </a:rPr>
              <a:t>VG</a:t>
            </a:r>
          </a:p>
        </p:txBody>
      </p:sp>
      <p:grpSp>
        <p:nvGrpSpPr>
          <p:cNvPr id="35" name="Gruppieren 34">
            <a:extLst>
              <a:ext uri="{FF2B5EF4-FFF2-40B4-BE49-F238E27FC236}">
                <a16:creationId xmlns:a16="http://schemas.microsoft.com/office/drawing/2014/main" id="{E768040B-49EA-4B3A-AFAD-C7C85D8C6134}"/>
              </a:ext>
            </a:extLst>
          </p:cNvPr>
          <p:cNvGrpSpPr/>
          <p:nvPr/>
        </p:nvGrpSpPr>
        <p:grpSpPr>
          <a:xfrm>
            <a:off x="7389435" y="4174231"/>
            <a:ext cx="3635960" cy="1453986"/>
            <a:chOff x="7389435" y="4174231"/>
            <a:chExt cx="3635960" cy="1453986"/>
          </a:xfrm>
        </p:grpSpPr>
        <p:grpSp>
          <p:nvGrpSpPr>
            <p:cNvPr id="47" name="Gruppieren 46">
              <a:extLst>
                <a:ext uri="{FF2B5EF4-FFF2-40B4-BE49-F238E27FC236}">
                  <a16:creationId xmlns:a16="http://schemas.microsoft.com/office/drawing/2014/main" id="{552C853C-0C0D-4DD3-A334-9954C50E551C}"/>
                </a:ext>
              </a:extLst>
            </p:cNvPr>
            <p:cNvGrpSpPr/>
            <p:nvPr/>
          </p:nvGrpSpPr>
          <p:grpSpPr>
            <a:xfrm>
              <a:off x="7389435" y="4174231"/>
              <a:ext cx="3635960" cy="1453986"/>
              <a:chOff x="371349" y="4439789"/>
              <a:chExt cx="3635960" cy="1453986"/>
            </a:xfrm>
          </p:grpSpPr>
          <p:sp>
            <p:nvSpPr>
              <p:cNvPr id="49" name="Textfeld 48">
                <a:extLst>
                  <a:ext uri="{FF2B5EF4-FFF2-40B4-BE49-F238E27FC236}">
                    <a16:creationId xmlns:a16="http://schemas.microsoft.com/office/drawing/2014/main" id="{C46D4D83-F417-4137-A531-0D6F0C9B5AAA}"/>
                  </a:ext>
                </a:extLst>
              </p:cNvPr>
              <p:cNvSpPr txBox="1"/>
              <p:nvPr/>
            </p:nvSpPr>
            <p:spPr>
              <a:xfrm>
                <a:off x="371349" y="4745481"/>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Arial" panose="020B0604020202020204" pitchFamily="34" charset="0"/>
                    <a:ea typeface="+mn-ea"/>
                    <a:cs typeface="Arial" panose="020B0604020202020204" pitchFamily="34" charset="0"/>
                  </a:rPr>
                  <a:t>3</a:t>
                </a:r>
              </a:p>
            </p:txBody>
          </p:sp>
          <p:sp>
            <p:nvSpPr>
              <p:cNvPr id="51" name="Rechteck 50">
                <a:extLst>
                  <a:ext uri="{FF2B5EF4-FFF2-40B4-BE49-F238E27FC236}">
                    <a16:creationId xmlns:a16="http://schemas.microsoft.com/office/drawing/2014/main" id="{F1BE82F5-AD14-4B85-A729-D55F161E1CAE}"/>
                  </a:ext>
                </a:extLst>
              </p:cNvPr>
              <p:cNvSpPr/>
              <p:nvPr/>
            </p:nvSpPr>
            <p:spPr>
              <a:xfrm>
                <a:off x="1716603" y="470446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52" name="Gerade Verbindung mit Pfeil 51">
                <a:extLst>
                  <a:ext uri="{FF2B5EF4-FFF2-40B4-BE49-F238E27FC236}">
                    <a16:creationId xmlns:a16="http://schemas.microsoft.com/office/drawing/2014/main" id="{50C2EC4C-3F56-4821-A5E6-9CB793C36DF0}"/>
                  </a:ext>
                </a:extLst>
              </p:cNvPr>
              <p:cNvCxnSpPr>
                <a:endCxn id="51" idx="0"/>
              </p:cNvCxnSpPr>
              <p:nvPr/>
            </p:nvCxnSpPr>
            <p:spPr>
              <a:xfrm>
                <a:off x="2861956" y="4444415"/>
                <a:ext cx="0" cy="260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hteck 52">
                <a:extLst>
                  <a:ext uri="{FF2B5EF4-FFF2-40B4-BE49-F238E27FC236}">
                    <a16:creationId xmlns:a16="http://schemas.microsoft.com/office/drawing/2014/main" id="{E36D9BED-10DB-4F92-B202-7DC697A9BCD4}"/>
                  </a:ext>
                </a:extLst>
              </p:cNvPr>
              <p:cNvSpPr/>
              <p:nvPr/>
            </p:nvSpPr>
            <p:spPr>
              <a:xfrm>
                <a:off x="1834973" y="4801108"/>
                <a:ext cx="2053142" cy="99602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Textfeld 53">
                <a:extLst>
                  <a:ext uri="{FF2B5EF4-FFF2-40B4-BE49-F238E27FC236}">
                    <a16:creationId xmlns:a16="http://schemas.microsoft.com/office/drawing/2014/main" id="{F7E35EF8-E499-4215-BDD6-093AA769CC8D}"/>
                  </a:ext>
                </a:extLst>
              </p:cNvPr>
              <p:cNvSpPr txBox="1"/>
              <p:nvPr/>
            </p:nvSpPr>
            <p:spPr>
              <a:xfrm>
                <a:off x="1716603" y="4439789"/>
                <a:ext cx="577402"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Zoom</a:t>
                </a:r>
              </a:p>
            </p:txBody>
          </p:sp>
        </p:grpSp>
        <p:pic>
          <p:nvPicPr>
            <p:cNvPr id="34" name="Grafik 33">
              <a:extLst>
                <a:ext uri="{FF2B5EF4-FFF2-40B4-BE49-F238E27FC236}">
                  <a16:creationId xmlns:a16="http://schemas.microsoft.com/office/drawing/2014/main" id="{F2CB8AEF-615C-4C4A-B1B5-1F9D243561E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0591" y="4702444"/>
              <a:ext cx="1857128" cy="720019"/>
            </a:xfrm>
            <a:prstGeom prst="rect">
              <a:avLst/>
            </a:prstGeom>
          </p:spPr>
        </p:pic>
      </p:grpSp>
    </p:spTree>
    <p:extLst>
      <p:ext uri="{BB962C8B-B14F-4D97-AF65-F5344CB8AC3E}">
        <p14:creationId xmlns:p14="http://schemas.microsoft.com/office/powerpoint/2010/main" val="363455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withEffect">
                                  <p:stCondLst>
                                    <p:cond delay="0"/>
                                  </p:stCondLst>
                                  <p:endCondLst>
                                    <p:cond evt="onNext" delay="0">
                                      <p:tgtEl>
                                        <p:sldTgt/>
                                      </p:tgtEl>
                                    </p:cond>
                                  </p:endCondLst>
                                  <p:childTnLst>
                                    <p:set>
                                      <p:cBhvr override="childStyle">
                                        <p:cTn id="6" dur="indefinite"/>
                                        <p:tgtEl>
                                          <p:spTgt spid="4">
                                            <p:txEl>
                                              <p:pRg st="8" end="8"/>
                                            </p:txEl>
                                          </p:spTgt>
                                        </p:tgtEl>
                                        <p:attrNameLst>
                                          <p:attrName>style.fontWeight</p:attrName>
                                        </p:attrNameLst>
                                      </p:cBhvr>
                                      <p:to>
                                        <p:strVal val="bold"/>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68075491-A8DE-487C-8180-C9DA93F22E9B}"/>
              </a:ext>
            </a:extLst>
          </p:cNvPr>
          <p:cNvGrpSpPr/>
          <p:nvPr/>
        </p:nvGrpSpPr>
        <p:grpSpPr>
          <a:xfrm>
            <a:off x="7389435" y="1233259"/>
            <a:ext cx="3635960" cy="1450511"/>
            <a:chOff x="7637910" y="1233259"/>
            <a:chExt cx="3635960" cy="1450511"/>
          </a:xfrm>
        </p:grpSpPr>
        <p:sp>
          <p:nvSpPr>
            <p:cNvPr id="56" name="Textfeld 55">
              <a:extLst>
                <a:ext uri="{FF2B5EF4-FFF2-40B4-BE49-F238E27FC236}">
                  <a16:creationId xmlns:a16="http://schemas.microsoft.com/office/drawing/2014/main" id="{E5AD3FBE-9598-48CD-9E85-7972E2C6F993}"/>
                </a:ext>
              </a:extLst>
            </p:cNvPr>
            <p:cNvSpPr txBox="1"/>
            <p:nvPr/>
          </p:nvSpPr>
          <p:spPr>
            <a:xfrm>
              <a:off x="7637910" y="1530812"/>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Arial" panose="020B0604020202020204" pitchFamily="34" charset="0"/>
                  <a:ea typeface="+mn-ea"/>
                  <a:cs typeface="Arial" panose="020B0604020202020204" pitchFamily="34" charset="0"/>
                </a:rPr>
                <a:t>1</a:t>
              </a:r>
            </a:p>
          </p:txBody>
        </p:sp>
        <p:sp>
          <p:nvSpPr>
            <p:cNvPr id="57" name="Rechteck 56">
              <a:extLst>
                <a:ext uri="{FF2B5EF4-FFF2-40B4-BE49-F238E27FC236}">
                  <a16:creationId xmlns:a16="http://schemas.microsoft.com/office/drawing/2014/main" id="{6C183577-83A5-40AD-A069-97FE8C8DC1F3}"/>
                </a:ext>
              </a:extLst>
            </p:cNvPr>
            <p:cNvSpPr/>
            <p:nvPr/>
          </p:nvSpPr>
          <p:spPr>
            <a:xfrm>
              <a:off x="8983164" y="1494462"/>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 name="Textfeld 58">
              <a:extLst>
                <a:ext uri="{FF2B5EF4-FFF2-40B4-BE49-F238E27FC236}">
                  <a16:creationId xmlns:a16="http://schemas.microsoft.com/office/drawing/2014/main" id="{1CCA452A-24D0-4F9E-BB8C-1C1A015BB959}"/>
                </a:ext>
              </a:extLst>
            </p:cNvPr>
            <p:cNvSpPr txBox="1"/>
            <p:nvPr/>
          </p:nvSpPr>
          <p:spPr>
            <a:xfrm>
              <a:off x="8983164" y="1233259"/>
              <a:ext cx="11112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Landing </a:t>
              </a:r>
              <a:r>
                <a:rPr kumimoji="0" lang="de-DE"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page</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60" name="Gruppieren 59">
              <a:extLst>
                <a:ext uri="{FF2B5EF4-FFF2-40B4-BE49-F238E27FC236}">
                  <a16:creationId xmlns:a16="http://schemas.microsoft.com/office/drawing/2014/main" id="{4B9A2D2A-BF9C-44D7-B286-D66F5DCAA93E}"/>
                </a:ext>
              </a:extLst>
            </p:cNvPr>
            <p:cNvGrpSpPr/>
            <p:nvPr/>
          </p:nvGrpSpPr>
          <p:grpSpPr>
            <a:xfrm>
              <a:off x="9089246" y="1596079"/>
              <a:ext cx="360000" cy="980181"/>
              <a:chOff x="279213" y="1003112"/>
              <a:chExt cx="360000" cy="980181"/>
            </a:xfrm>
          </p:grpSpPr>
          <p:sp>
            <p:nvSpPr>
              <p:cNvPr id="81" name="Rechteck 80">
                <a:extLst>
                  <a:ext uri="{FF2B5EF4-FFF2-40B4-BE49-F238E27FC236}">
                    <a16:creationId xmlns:a16="http://schemas.microsoft.com/office/drawing/2014/main" id="{436EDA11-EF9D-4D23-937D-74C834638CEB}"/>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82" name="Rechteck 81">
                <a:extLst>
                  <a:ext uri="{FF2B5EF4-FFF2-40B4-BE49-F238E27FC236}">
                    <a16:creationId xmlns:a16="http://schemas.microsoft.com/office/drawing/2014/main" id="{8B707791-F67B-4157-AFE2-01DA9EE87692}"/>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83" name="Rechteck 82">
                <a:extLst>
                  <a:ext uri="{FF2B5EF4-FFF2-40B4-BE49-F238E27FC236}">
                    <a16:creationId xmlns:a16="http://schemas.microsoft.com/office/drawing/2014/main" id="{ECC4A24D-F831-4FFA-9F2E-23ACB17BA13C}"/>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84" name="Rechteck 83">
                <a:extLst>
                  <a:ext uri="{FF2B5EF4-FFF2-40B4-BE49-F238E27FC236}">
                    <a16:creationId xmlns:a16="http://schemas.microsoft.com/office/drawing/2014/main" id="{39BEC771-6C49-4A3B-B31B-67CF5FC8D0DC}"/>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grpSp>
        <p:grpSp>
          <p:nvGrpSpPr>
            <p:cNvPr id="61" name="Gruppieren 60">
              <a:extLst>
                <a:ext uri="{FF2B5EF4-FFF2-40B4-BE49-F238E27FC236}">
                  <a16:creationId xmlns:a16="http://schemas.microsoft.com/office/drawing/2014/main" id="{1F4A0F6E-C283-4989-87DA-F0AB80194D44}"/>
                </a:ext>
              </a:extLst>
            </p:cNvPr>
            <p:cNvGrpSpPr/>
            <p:nvPr/>
          </p:nvGrpSpPr>
          <p:grpSpPr>
            <a:xfrm>
              <a:off x="9520330" y="1596079"/>
              <a:ext cx="360000" cy="980181"/>
              <a:chOff x="279213" y="1003112"/>
              <a:chExt cx="360000" cy="980181"/>
            </a:xfrm>
          </p:grpSpPr>
          <p:sp>
            <p:nvSpPr>
              <p:cNvPr id="77" name="Rechteck 76">
                <a:extLst>
                  <a:ext uri="{FF2B5EF4-FFF2-40B4-BE49-F238E27FC236}">
                    <a16:creationId xmlns:a16="http://schemas.microsoft.com/office/drawing/2014/main" id="{CDE1C4D7-B53B-4762-B824-3BE353CB8E44}"/>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78" name="Rechteck 77">
                <a:extLst>
                  <a:ext uri="{FF2B5EF4-FFF2-40B4-BE49-F238E27FC236}">
                    <a16:creationId xmlns:a16="http://schemas.microsoft.com/office/drawing/2014/main" id="{57EB505D-6972-4A66-B3A5-93A5A0FDA20F}"/>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79" name="Rechteck 78">
                <a:extLst>
                  <a:ext uri="{FF2B5EF4-FFF2-40B4-BE49-F238E27FC236}">
                    <a16:creationId xmlns:a16="http://schemas.microsoft.com/office/drawing/2014/main" id="{573C6072-22A3-40F5-82CC-00787B556575}"/>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80" name="Rechteck 79">
                <a:extLst>
                  <a:ext uri="{FF2B5EF4-FFF2-40B4-BE49-F238E27FC236}">
                    <a16:creationId xmlns:a16="http://schemas.microsoft.com/office/drawing/2014/main" id="{63451E4B-655B-41E5-814B-FEBF7E718A75}"/>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grpSp>
        <p:grpSp>
          <p:nvGrpSpPr>
            <p:cNvPr id="62" name="Gruppieren 61">
              <a:extLst>
                <a:ext uri="{FF2B5EF4-FFF2-40B4-BE49-F238E27FC236}">
                  <a16:creationId xmlns:a16="http://schemas.microsoft.com/office/drawing/2014/main" id="{4FEE90EE-1FAE-4E82-A5A7-41FF27EA830B}"/>
                </a:ext>
              </a:extLst>
            </p:cNvPr>
            <p:cNvGrpSpPr/>
            <p:nvPr/>
          </p:nvGrpSpPr>
          <p:grpSpPr>
            <a:xfrm>
              <a:off x="9951414" y="1596079"/>
              <a:ext cx="360000" cy="980181"/>
              <a:chOff x="279213" y="1003112"/>
              <a:chExt cx="360000" cy="980181"/>
            </a:xfrm>
          </p:grpSpPr>
          <p:sp>
            <p:nvSpPr>
              <p:cNvPr id="73" name="Rechteck 72">
                <a:extLst>
                  <a:ext uri="{FF2B5EF4-FFF2-40B4-BE49-F238E27FC236}">
                    <a16:creationId xmlns:a16="http://schemas.microsoft.com/office/drawing/2014/main" id="{4FC80729-1E8D-4E9E-946A-C69F05F40367}"/>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74" name="Rechteck 73">
                <a:extLst>
                  <a:ext uri="{FF2B5EF4-FFF2-40B4-BE49-F238E27FC236}">
                    <a16:creationId xmlns:a16="http://schemas.microsoft.com/office/drawing/2014/main" id="{9B81FB2A-7C4F-4063-B910-889634DCB3BD}"/>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75" name="Rechteck 74">
                <a:extLst>
                  <a:ext uri="{FF2B5EF4-FFF2-40B4-BE49-F238E27FC236}">
                    <a16:creationId xmlns:a16="http://schemas.microsoft.com/office/drawing/2014/main" id="{923E76C7-5304-41E7-8E86-EC9AE031796B}"/>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76" name="Rechteck 75">
                <a:extLst>
                  <a:ext uri="{FF2B5EF4-FFF2-40B4-BE49-F238E27FC236}">
                    <a16:creationId xmlns:a16="http://schemas.microsoft.com/office/drawing/2014/main" id="{5DCD2B35-627D-4983-A272-559B3539BF83}"/>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grpSp>
        <p:grpSp>
          <p:nvGrpSpPr>
            <p:cNvPr id="63" name="Gruppieren 62">
              <a:extLst>
                <a:ext uri="{FF2B5EF4-FFF2-40B4-BE49-F238E27FC236}">
                  <a16:creationId xmlns:a16="http://schemas.microsoft.com/office/drawing/2014/main" id="{137D4F96-04A1-4F1B-B94D-CDD1EA54C3D7}"/>
                </a:ext>
              </a:extLst>
            </p:cNvPr>
            <p:cNvGrpSpPr/>
            <p:nvPr/>
          </p:nvGrpSpPr>
          <p:grpSpPr>
            <a:xfrm>
              <a:off x="10382498" y="1596079"/>
              <a:ext cx="360000" cy="980181"/>
              <a:chOff x="279213" y="1003112"/>
              <a:chExt cx="360000" cy="980181"/>
            </a:xfrm>
          </p:grpSpPr>
          <p:sp>
            <p:nvSpPr>
              <p:cNvPr id="69" name="Rechteck 68">
                <a:extLst>
                  <a:ext uri="{FF2B5EF4-FFF2-40B4-BE49-F238E27FC236}">
                    <a16:creationId xmlns:a16="http://schemas.microsoft.com/office/drawing/2014/main" id="{13426F16-2009-4538-B29E-4FCCBF55CBA7}"/>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endParaRPr kumimoji="0" lang="de-DE" sz="12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endParaRPr>
              </a:p>
            </p:txBody>
          </p:sp>
          <p:sp>
            <p:nvSpPr>
              <p:cNvPr id="70" name="Rechteck 69">
                <a:extLst>
                  <a:ext uri="{FF2B5EF4-FFF2-40B4-BE49-F238E27FC236}">
                    <a16:creationId xmlns:a16="http://schemas.microsoft.com/office/drawing/2014/main" id="{FC12D319-4E54-4687-B145-A6889ACB0454}"/>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71" name="Rechteck 70">
                <a:extLst>
                  <a:ext uri="{FF2B5EF4-FFF2-40B4-BE49-F238E27FC236}">
                    <a16:creationId xmlns:a16="http://schemas.microsoft.com/office/drawing/2014/main" id="{37ADFE10-3C18-45E3-8A09-0A38134A71AD}"/>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72" name="Rechteck 71">
                <a:extLst>
                  <a:ext uri="{FF2B5EF4-FFF2-40B4-BE49-F238E27FC236}">
                    <a16:creationId xmlns:a16="http://schemas.microsoft.com/office/drawing/2014/main" id="{C2484256-931F-4CD1-B1C5-38E04FDCA9F7}"/>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grpSp>
        <p:grpSp>
          <p:nvGrpSpPr>
            <p:cNvPr id="64" name="Gruppieren 63">
              <a:extLst>
                <a:ext uri="{FF2B5EF4-FFF2-40B4-BE49-F238E27FC236}">
                  <a16:creationId xmlns:a16="http://schemas.microsoft.com/office/drawing/2014/main" id="{00C5F4AB-5267-4139-9BDA-75B2B3A23465}"/>
                </a:ext>
              </a:extLst>
            </p:cNvPr>
            <p:cNvGrpSpPr/>
            <p:nvPr/>
          </p:nvGrpSpPr>
          <p:grpSpPr>
            <a:xfrm>
              <a:off x="10813581" y="1596079"/>
              <a:ext cx="360000" cy="980181"/>
              <a:chOff x="279213" y="1003112"/>
              <a:chExt cx="360000" cy="980181"/>
            </a:xfrm>
          </p:grpSpPr>
          <p:sp>
            <p:nvSpPr>
              <p:cNvPr id="65" name="Rechteck 64">
                <a:extLst>
                  <a:ext uri="{FF2B5EF4-FFF2-40B4-BE49-F238E27FC236}">
                    <a16:creationId xmlns:a16="http://schemas.microsoft.com/office/drawing/2014/main" id="{8159CCC7-C310-403F-A6C0-C1919A358064}"/>
                  </a:ext>
                </a:extLst>
              </p:cNvPr>
              <p:cNvSpPr/>
              <p:nvPr/>
            </p:nvSpPr>
            <p:spPr>
              <a:xfrm>
                <a:off x="279213" y="1003112"/>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66" name="Rechteck 65">
                <a:extLst>
                  <a:ext uri="{FF2B5EF4-FFF2-40B4-BE49-F238E27FC236}">
                    <a16:creationId xmlns:a16="http://schemas.microsoft.com/office/drawing/2014/main" id="{93B24980-F2A0-449F-9D45-F418733FC155}"/>
                  </a:ext>
                </a:extLst>
              </p:cNvPr>
              <p:cNvSpPr/>
              <p:nvPr/>
            </p:nvSpPr>
            <p:spPr>
              <a:xfrm>
                <a:off x="279213" y="1269839"/>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sp>
            <p:nvSpPr>
              <p:cNvPr id="67" name="Rechteck 66">
                <a:extLst>
                  <a:ext uri="{FF2B5EF4-FFF2-40B4-BE49-F238E27FC236}">
                    <a16:creationId xmlns:a16="http://schemas.microsoft.com/office/drawing/2014/main" id="{1BA05945-7919-40D8-973A-8E1410521E04}"/>
                  </a:ext>
                </a:extLst>
              </p:cNvPr>
              <p:cNvSpPr/>
              <p:nvPr/>
            </p:nvSpPr>
            <p:spPr>
              <a:xfrm>
                <a:off x="279213" y="1536566"/>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5"/>
                    </a:solidFill>
                    <a:effectLst/>
                    <a:uLnTx/>
                    <a:uFillTx/>
                    <a:latin typeface="Arial" panose="020B0604020202020204" pitchFamily="34" charset="0"/>
                    <a:ea typeface="+mn-ea"/>
                    <a:cs typeface="Arial" panose="020B0604020202020204" pitchFamily="34" charset="0"/>
                  </a:rPr>
                  <a:t>∆BUD</a:t>
                </a:r>
              </a:p>
            </p:txBody>
          </p:sp>
          <p:sp>
            <p:nvSpPr>
              <p:cNvPr id="68" name="Rechteck 67">
                <a:extLst>
                  <a:ext uri="{FF2B5EF4-FFF2-40B4-BE49-F238E27FC236}">
                    <a16:creationId xmlns:a16="http://schemas.microsoft.com/office/drawing/2014/main" id="{19E56F6B-DCC3-4C96-AC70-44A0ED3E346B}"/>
                  </a:ext>
                </a:extLst>
              </p:cNvPr>
              <p:cNvSpPr/>
              <p:nvPr/>
            </p:nvSpPr>
            <p:spPr>
              <a:xfrm>
                <a:off x="279213" y="1803293"/>
                <a:ext cx="360000" cy="18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Land </a:t>
                </a:r>
                <a:br>
                  <a:rPr kumimoji="0" lang="de-DE" sz="5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de-DE" sz="500" b="0" i="0" u="none" strike="noStrike" kern="1200" cap="none" spc="0" normalizeH="0" baseline="0" noProof="0">
                    <a:ln>
                      <a:noFill/>
                    </a:ln>
                    <a:solidFill>
                      <a:schemeClr val="accent4"/>
                    </a:solidFill>
                    <a:effectLst/>
                    <a:uLnTx/>
                    <a:uFillTx/>
                    <a:latin typeface="Arial" panose="020B0604020202020204" pitchFamily="34" charset="0"/>
                    <a:ea typeface="+mn-ea"/>
                    <a:cs typeface="Arial" panose="020B0604020202020204" pitchFamily="34" charset="0"/>
                  </a:rPr>
                  <a:t>∆BUD</a:t>
                </a:r>
              </a:p>
            </p:txBody>
          </p:sp>
        </p:grpSp>
      </p:grpSp>
      <p:grpSp>
        <p:nvGrpSpPr>
          <p:cNvPr id="85" name="Gruppieren 84">
            <a:extLst>
              <a:ext uri="{FF2B5EF4-FFF2-40B4-BE49-F238E27FC236}">
                <a16:creationId xmlns:a16="http://schemas.microsoft.com/office/drawing/2014/main" id="{7408D871-6692-447E-B4C9-8DCDBD644663}"/>
              </a:ext>
            </a:extLst>
          </p:cNvPr>
          <p:cNvGrpSpPr/>
          <p:nvPr/>
        </p:nvGrpSpPr>
        <p:grpSpPr>
          <a:xfrm>
            <a:off x="7389435" y="2711859"/>
            <a:ext cx="3635960" cy="1453593"/>
            <a:chOff x="371349" y="2990822"/>
            <a:chExt cx="3635960" cy="1453593"/>
          </a:xfrm>
        </p:grpSpPr>
        <p:sp>
          <p:nvSpPr>
            <p:cNvPr id="86" name="Textfeld 85">
              <a:extLst>
                <a:ext uri="{FF2B5EF4-FFF2-40B4-BE49-F238E27FC236}">
                  <a16:creationId xmlns:a16="http://schemas.microsoft.com/office/drawing/2014/main" id="{EEEE5055-BE2A-40A2-B445-D9A460137F6E}"/>
                </a:ext>
              </a:extLst>
            </p:cNvPr>
            <p:cNvSpPr txBox="1"/>
            <p:nvPr/>
          </p:nvSpPr>
          <p:spPr>
            <a:xfrm>
              <a:off x="371349" y="3293789"/>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Arial" panose="020B0604020202020204" pitchFamily="34" charset="0"/>
                  <a:ea typeface="+mn-ea"/>
                  <a:cs typeface="Arial" panose="020B0604020202020204" pitchFamily="34" charset="0"/>
                </a:rPr>
                <a:t>2</a:t>
              </a:r>
            </a:p>
          </p:txBody>
        </p:sp>
        <p:sp>
          <p:nvSpPr>
            <p:cNvPr id="87" name="Rechteck 86">
              <a:extLst>
                <a:ext uri="{FF2B5EF4-FFF2-40B4-BE49-F238E27FC236}">
                  <a16:creationId xmlns:a16="http://schemas.microsoft.com/office/drawing/2014/main" id="{0E2E83EF-11E0-42F6-89DB-0FA4511D919F}"/>
                </a:ext>
              </a:extLst>
            </p:cNvPr>
            <p:cNvSpPr/>
            <p:nvPr/>
          </p:nvSpPr>
          <p:spPr>
            <a:xfrm>
              <a:off x="1716603" y="325510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88" name="Gerade Verbindung mit Pfeil 87">
              <a:extLst>
                <a:ext uri="{FF2B5EF4-FFF2-40B4-BE49-F238E27FC236}">
                  <a16:creationId xmlns:a16="http://schemas.microsoft.com/office/drawing/2014/main" id="{8C7D1E81-CC7A-408C-BDB0-B1784EC70FCB}"/>
                </a:ext>
              </a:extLst>
            </p:cNvPr>
            <p:cNvCxnSpPr>
              <a:cxnSpLocks/>
              <a:endCxn id="87" idx="0"/>
            </p:cNvCxnSpPr>
            <p:nvPr/>
          </p:nvCxnSpPr>
          <p:spPr>
            <a:xfrm>
              <a:off x="2861956" y="2995055"/>
              <a:ext cx="0" cy="260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hteck 88">
              <a:extLst>
                <a:ext uri="{FF2B5EF4-FFF2-40B4-BE49-F238E27FC236}">
                  <a16:creationId xmlns:a16="http://schemas.microsoft.com/office/drawing/2014/main" id="{6FD0B92D-A894-4DB1-B6D4-6E784C44C646}"/>
                </a:ext>
              </a:extLst>
            </p:cNvPr>
            <p:cNvSpPr/>
            <p:nvPr/>
          </p:nvSpPr>
          <p:spPr>
            <a:xfrm>
              <a:off x="2954384" y="3354262"/>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a:solidFill>
                    <a:schemeClr val="tx1"/>
                  </a:solidFill>
                  <a:latin typeface="Arial" panose="020B0604020202020204" pitchFamily="34" charset="0"/>
                  <a:cs typeface="Arial" panose="020B0604020202020204" pitchFamily="34" charset="0"/>
                </a:rPr>
                <a:t>Unterkategorie</a:t>
              </a:r>
              <a:endPar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0" name="Rechteck 89">
              <a:extLst>
                <a:ext uri="{FF2B5EF4-FFF2-40B4-BE49-F238E27FC236}">
                  <a16:creationId xmlns:a16="http://schemas.microsoft.com/office/drawing/2014/main" id="{C6E27875-34EE-4629-9966-27AA25C068E3}"/>
                </a:ext>
              </a:extLst>
            </p:cNvPr>
            <p:cNvSpPr/>
            <p:nvPr/>
          </p:nvSpPr>
          <p:spPr>
            <a:xfrm>
              <a:off x="1837242" y="3352262"/>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Kategorie</a:t>
              </a:r>
            </a:p>
          </p:txBody>
        </p:sp>
        <p:sp>
          <p:nvSpPr>
            <p:cNvPr id="91" name="Rechteck 90">
              <a:extLst>
                <a:ext uri="{FF2B5EF4-FFF2-40B4-BE49-F238E27FC236}">
                  <a16:creationId xmlns:a16="http://schemas.microsoft.com/office/drawing/2014/main" id="{D1191975-7BBC-498C-BC63-4F7313068A11}"/>
                </a:ext>
              </a:extLst>
            </p:cNvPr>
            <p:cNvSpPr/>
            <p:nvPr/>
          </p:nvSpPr>
          <p:spPr>
            <a:xfrm>
              <a:off x="2954384" y="3916288"/>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a:solidFill>
                    <a:schemeClr val="tx1"/>
                  </a:solidFill>
                  <a:latin typeface="Arial" panose="020B0604020202020204" pitchFamily="34" charset="0"/>
                  <a:cs typeface="Arial" panose="020B0604020202020204" pitchFamily="34" charset="0"/>
                </a:rPr>
                <a:t>Monate</a:t>
              </a:r>
              <a:endPar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2" name="Rechteck 91">
              <a:extLst>
                <a:ext uri="{FF2B5EF4-FFF2-40B4-BE49-F238E27FC236}">
                  <a16:creationId xmlns:a16="http://schemas.microsoft.com/office/drawing/2014/main" id="{70E785C3-9650-4B15-9C63-ECEA83783BEB}"/>
                </a:ext>
              </a:extLst>
            </p:cNvPr>
            <p:cNvSpPr/>
            <p:nvPr/>
          </p:nvSpPr>
          <p:spPr>
            <a:xfrm>
              <a:off x="1837242" y="3916288"/>
              <a:ext cx="936000" cy="432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1200">
                  <a:solidFill>
                    <a:schemeClr val="tx1"/>
                  </a:solidFill>
                  <a:latin typeface="Arial" panose="020B0604020202020204" pitchFamily="34" charset="0"/>
                  <a:cs typeface="Arial" panose="020B0604020202020204" pitchFamily="34" charset="0"/>
                </a:rPr>
                <a:t>Staaten</a:t>
              </a:r>
              <a:endParaRPr kumimoji="0" lang="de-DE"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93" name="Textfeld 92">
              <a:extLst>
                <a:ext uri="{FF2B5EF4-FFF2-40B4-BE49-F238E27FC236}">
                  <a16:creationId xmlns:a16="http://schemas.microsoft.com/office/drawing/2014/main" id="{B819F3AC-6BBB-4278-AE39-AD1A0BDDBAA1}"/>
                </a:ext>
              </a:extLst>
            </p:cNvPr>
            <p:cNvSpPr txBox="1"/>
            <p:nvPr/>
          </p:nvSpPr>
          <p:spPr>
            <a:xfrm>
              <a:off x="1716603" y="2990822"/>
              <a:ext cx="575799"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Detail</a:t>
              </a:r>
            </a:p>
          </p:txBody>
        </p:sp>
      </p:grpSp>
      <p:sp>
        <p:nvSpPr>
          <p:cNvPr id="4" name="Textfeld 3">
            <a:extLst>
              <a:ext uri="{FF2B5EF4-FFF2-40B4-BE49-F238E27FC236}">
                <a16:creationId xmlns:a16="http://schemas.microsoft.com/office/drawing/2014/main" id="{52BD1FED-97B0-4B69-B521-49206B955448}"/>
              </a:ext>
            </a:extLst>
          </p:cNvPr>
          <p:cNvSpPr txBox="1"/>
          <p:nvPr/>
        </p:nvSpPr>
        <p:spPr>
          <a:xfrm>
            <a:off x="451129" y="720327"/>
            <a:ext cx="6727884" cy="5016758"/>
          </a:xfrm>
          <a:prstGeom prst="rect">
            <a:avLst/>
          </a:prstGeom>
          <a:noFill/>
        </p:spPr>
        <p:txBody>
          <a:bodyPr wrap="square">
            <a:spAutoFit/>
          </a:bodyPr>
          <a:lstStyle/>
          <a:p>
            <a:pPr marL="0" marR="0">
              <a:spcBef>
                <a:spcPts val="0"/>
              </a:spcBef>
              <a:spcAft>
                <a:spcPts val="0"/>
              </a:spcAft>
            </a:pPr>
            <a:r>
              <a:rPr lang="de-DE" sz="1600">
                <a:effectLst/>
                <a:latin typeface="Calibri" panose="020F0502020204030204" pitchFamily="34" charset="0"/>
              </a:rPr>
              <a:t>Liebes Sales Team,</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wir haben doch alle Sales-Daten aus den Regionen. Die sollten wir nutzen! </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Ich hätte jetzt gern eine Übersicht aller Länder über den Umsatz 2023. Zudem wäre da klasse, wenn man dort direkt sehen könnte, wer über und wer unter Budget liegt. Ich habe gehört, dass wir keine Ampeln machen sollen, aber euch fällt bestimmt etwas ein. </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Zu jedem Land hätte ich dann gern die Aufteilung des Umsatzes nach Kategorie und die Top 10 Unterkategorie pro Land. Beides muss dann auch zeigen, wie viel wir über Budget oder unter Budget sind. Zudem muss das dann runtergebrochen werden auf die Top 10 Staaten. </a:t>
            </a:r>
            <a:r>
              <a:rPr lang="de-DE" sz="1600" err="1">
                <a:effectLst/>
                <a:latin typeface="Calibri" panose="020F0502020204030204" pitchFamily="34" charset="0"/>
              </a:rPr>
              <a:t>Achja</a:t>
            </a:r>
            <a:r>
              <a:rPr lang="de-DE" sz="1600">
                <a:effectLst/>
                <a:latin typeface="Calibri" panose="020F0502020204030204" pitchFamily="34" charset="0"/>
              </a:rPr>
              <a:t>, und eine Entwicklung pro Monat, damit man die Veränderung sieht.</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Und für Detailfragen bräuchte ich dann noch diese visuellen Tabellen oder wie die heißen.</a:t>
            </a:r>
          </a:p>
          <a:p>
            <a:pPr marL="0" marR="0">
              <a:spcBef>
                <a:spcPts val="0"/>
              </a:spcBef>
              <a:spcAft>
                <a:spcPts val="0"/>
              </a:spcAft>
            </a:pPr>
            <a:r>
              <a:rPr lang="de-DE" sz="1600">
                <a:effectLst/>
                <a:latin typeface="Calibri" panose="020F0502020204030204" pitchFamily="34" charset="0"/>
              </a:rPr>
              <a:t> </a:t>
            </a:r>
          </a:p>
          <a:p>
            <a:pPr marL="0" marR="0">
              <a:spcBef>
                <a:spcPts val="0"/>
              </a:spcBef>
              <a:spcAft>
                <a:spcPts val="0"/>
              </a:spcAft>
            </a:pPr>
            <a:r>
              <a:rPr lang="de-DE" sz="1600">
                <a:effectLst/>
                <a:latin typeface="Calibri" panose="020F0502020204030204" pitchFamily="34" charset="0"/>
              </a:rPr>
              <a:t>Ich freue mich auf den ersten Wurf!</a:t>
            </a:r>
          </a:p>
          <a:p>
            <a:pPr marL="0" marR="0">
              <a:spcBef>
                <a:spcPts val="0"/>
              </a:spcBef>
              <a:spcAft>
                <a:spcPts val="0"/>
              </a:spcAft>
            </a:pPr>
            <a:r>
              <a:rPr lang="de-DE" sz="1600">
                <a:effectLst/>
                <a:latin typeface="Calibri" panose="020F0502020204030204" pitchFamily="34" charset="0"/>
              </a:rPr>
              <a:t>VG</a:t>
            </a:r>
          </a:p>
        </p:txBody>
      </p:sp>
      <p:grpSp>
        <p:nvGrpSpPr>
          <p:cNvPr id="35" name="Gruppieren 34">
            <a:extLst>
              <a:ext uri="{FF2B5EF4-FFF2-40B4-BE49-F238E27FC236}">
                <a16:creationId xmlns:a16="http://schemas.microsoft.com/office/drawing/2014/main" id="{E768040B-49EA-4B3A-AFAD-C7C85D8C6134}"/>
              </a:ext>
            </a:extLst>
          </p:cNvPr>
          <p:cNvGrpSpPr/>
          <p:nvPr/>
        </p:nvGrpSpPr>
        <p:grpSpPr>
          <a:xfrm>
            <a:off x="7389435" y="4174231"/>
            <a:ext cx="3635960" cy="1453986"/>
            <a:chOff x="7389435" y="4174231"/>
            <a:chExt cx="3635960" cy="1453986"/>
          </a:xfrm>
        </p:grpSpPr>
        <p:grpSp>
          <p:nvGrpSpPr>
            <p:cNvPr id="47" name="Gruppieren 46">
              <a:extLst>
                <a:ext uri="{FF2B5EF4-FFF2-40B4-BE49-F238E27FC236}">
                  <a16:creationId xmlns:a16="http://schemas.microsoft.com/office/drawing/2014/main" id="{552C853C-0C0D-4DD3-A334-9954C50E551C}"/>
                </a:ext>
              </a:extLst>
            </p:cNvPr>
            <p:cNvGrpSpPr/>
            <p:nvPr/>
          </p:nvGrpSpPr>
          <p:grpSpPr>
            <a:xfrm>
              <a:off x="7389435" y="4174231"/>
              <a:ext cx="3635960" cy="1453986"/>
              <a:chOff x="371349" y="4439789"/>
              <a:chExt cx="3635960" cy="1453986"/>
            </a:xfrm>
          </p:grpSpPr>
          <p:sp>
            <p:nvSpPr>
              <p:cNvPr id="49" name="Textfeld 48">
                <a:extLst>
                  <a:ext uri="{FF2B5EF4-FFF2-40B4-BE49-F238E27FC236}">
                    <a16:creationId xmlns:a16="http://schemas.microsoft.com/office/drawing/2014/main" id="{C46D4D83-F417-4137-A531-0D6F0C9B5AAA}"/>
                  </a:ext>
                </a:extLst>
              </p:cNvPr>
              <p:cNvSpPr txBox="1"/>
              <p:nvPr/>
            </p:nvSpPr>
            <p:spPr>
              <a:xfrm>
                <a:off x="371349" y="4745481"/>
                <a:ext cx="65594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969696"/>
                    </a:solidFill>
                    <a:effectLst/>
                    <a:uLnTx/>
                    <a:uFillTx/>
                    <a:latin typeface="Arial" panose="020B0604020202020204" pitchFamily="34" charset="0"/>
                    <a:ea typeface="+mn-ea"/>
                    <a:cs typeface="Arial" panose="020B0604020202020204" pitchFamily="34" charset="0"/>
                  </a:rPr>
                  <a:t>3</a:t>
                </a:r>
              </a:p>
            </p:txBody>
          </p:sp>
          <p:sp>
            <p:nvSpPr>
              <p:cNvPr id="51" name="Rechteck 50">
                <a:extLst>
                  <a:ext uri="{FF2B5EF4-FFF2-40B4-BE49-F238E27FC236}">
                    <a16:creationId xmlns:a16="http://schemas.microsoft.com/office/drawing/2014/main" id="{F1BE82F5-AD14-4B85-A729-D55F161E1CAE}"/>
                  </a:ext>
                </a:extLst>
              </p:cNvPr>
              <p:cNvSpPr/>
              <p:nvPr/>
            </p:nvSpPr>
            <p:spPr>
              <a:xfrm>
                <a:off x="1716603" y="4704467"/>
                <a:ext cx="2290706" cy="11893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52" name="Gerade Verbindung mit Pfeil 51">
                <a:extLst>
                  <a:ext uri="{FF2B5EF4-FFF2-40B4-BE49-F238E27FC236}">
                    <a16:creationId xmlns:a16="http://schemas.microsoft.com/office/drawing/2014/main" id="{50C2EC4C-3F56-4821-A5E6-9CB793C36DF0}"/>
                  </a:ext>
                </a:extLst>
              </p:cNvPr>
              <p:cNvCxnSpPr>
                <a:endCxn id="51" idx="0"/>
              </p:cNvCxnSpPr>
              <p:nvPr/>
            </p:nvCxnSpPr>
            <p:spPr>
              <a:xfrm>
                <a:off x="2861956" y="4444415"/>
                <a:ext cx="0" cy="260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hteck 52">
                <a:extLst>
                  <a:ext uri="{FF2B5EF4-FFF2-40B4-BE49-F238E27FC236}">
                    <a16:creationId xmlns:a16="http://schemas.microsoft.com/office/drawing/2014/main" id="{E36D9BED-10DB-4F92-B202-7DC697A9BCD4}"/>
                  </a:ext>
                </a:extLst>
              </p:cNvPr>
              <p:cNvSpPr/>
              <p:nvPr/>
            </p:nvSpPr>
            <p:spPr>
              <a:xfrm>
                <a:off x="1834973" y="4801108"/>
                <a:ext cx="2053142" cy="99602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Textfeld 53">
                <a:extLst>
                  <a:ext uri="{FF2B5EF4-FFF2-40B4-BE49-F238E27FC236}">
                    <a16:creationId xmlns:a16="http://schemas.microsoft.com/office/drawing/2014/main" id="{F7E35EF8-E499-4215-BDD6-093AA769CC8D}"/>
                  </a:ext>
                </a:extLst>
              </p:cNvPr>
              <p:cNvSpPr txBox="1"/>
              <p:nvPr/>
            </p:nvSpPr>
            <p:spPr>
              <a:xfrm>
                <a:off x="1716603" y="4439789"/>
                <a:ext cx="577402"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Zoom</a:t>
                </a:r>
              </a:p>
            </p:txBody>
          </p:sp>
        </p:grpSp>
        <p:pic>
          <p:nvPicPr>
            <p:cNvPr id="34" name="Grafik 33">
              <a:extLst>
                <a:ext uri="{FF2B5EF4-FFF2-40B4-BE49-F238E27FC236}">
                  <a16:creationId xmlns:a16="http://schemas.microsoft.com/office/drawing/2014/main" id="{F2CB8AEF-615C-4C4A-B1B5-1F9D243561E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0591" y="4702444"/>
              <a:ext cx="1857128" cy="720019"/>
            </a:xfrm>
            <a:prstGeom prst="rect">
              <a:avLst/>
            </a:prstGeom>
          </p:spPr>
        </p:pic>
      </p:grpSp>
    </p:spTree>
    <p:extLst>
      <p:ext uri="{BB962C8B-B14F-4D97-AF65-F5344CB8AC3E}">
        <p14:creationId xmlns:p14="http://schemas.microsoft.com/office/powerpoint/2010/main" val="3756209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tergrund">
            <a:extLst>
              <a:ext uri="{FF2B5EF4-FFF2-40B4-BE49-F238E27FC236}">
                <a16:creationId xmlns:a16="http://schemas.microsoft.com/office/drawing/2014/main" id="{8B5D4FAC-337C-0792-C415-CD4354296E96}"/>
              </a:ext>
            </a:extLst>
          </p:cNvPr>
          <p:cNvSpPr/>
          <p:nvPr/>
        </p:nvSpPr>
        <p:spPr>
          <a:xfrm>
            <a:off x="0" y="0"/>
            <a:ext cx="12191999" cy="6857999"/>
          </a:xfrm>
          <a:prstGeom prst="rect">
            <a:avLst/>
          </a:prstGeom>
          <a:solidFill>
            <a:schemeClr val="tx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3600" b="0" i="0" u="none" strike="noStrike" kern="1200" cap="none" spc="0" normalizeH="0" baseline="0" noProof="0">
              <a:ln>
                <a:noFill/>
              </a:ln>
              <a:solidFill>
                <a:prstClr val="white"/>
              </a:solidFill>
              <a:effectLst/>
              <a:uLnTx/>
              <a:uFillTx/>
              <a:latin typeface="OCRB" panose="020B0609020202020204" pitchFamily="49" charset="77"/>
              <a:ea typeface="Tahoma"/>
              <a:cs typeface="Futura Condensed Medium" panose="020B0602020204020303" pitchFamily="34" charset="-79"/>
            </a:endParaRPr>
          </a:p>
        </p:txBody>
      </p:sp>
      <p:sp>
        <p:nvSpPr>
          <p:cNvPr id="19" name="EVENTS">
            <a:extLst>
              <a:ext uri="{FF2B5EF4-FFF2-40B4-BE49-F238E27FC236}">
                <a16:creationId xmlns:a16="http://schemas.microsoft.com/office/drawing/2014/main" id="{15BC3F85-02D4-8D27-9E7D-8F1CA619A301}"/>
              </a:ext>
            </a:extLst>
          </p:cNvPr>
          <p:cNvSpPr txBox="1"/>
          <p:nvPr/>
        </p:nvSpPr>
        <p:spPr>
          <a:xfrm>
            <a:off x="5185718" y="3738917"/>
            <a:ext cx="49724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spc="300">
                <a:solidFill>
                  <a:prstClr val="white"/>
                </a:solidFill>
                <a:latin typeface="ROBOTO BLACK" panose="02000000000000000000" pitchFamily="2" charset="0"/>
                <a:ea typeface="ROBOTO BLACK" panose="02000000000000000000" pitchFamily="2" charset="0"/>
                <a:cs typeface="ROBOTO BLACK" panose="02000000000000000000" pitchFamily="2" charset="0"/>
              </a:rPr>
              <a:t>ACADEMY</a:t>
            </a:r>
          </a:p>
        </p:txBody>
      </p:sp>
      <p:grpSp>
        <p:nvGrpSpPr>
          <p:cNvPr id="26" name="Gruppieren 25">
            <a:extLst>
              <a:ext uri="{FF2B5EF4-FFF2-40B4-BE49-F238E27FC236}">
                <a16:creationId xmlns:a16="http://schemas.microsoft.com/office/drawing/2014/main" id="{84CFDD27-E66D-130E-EEB2-C2F608D25F35}"/>
              </a:ext>
            </a:extLst>
          </p:cNvPr>
          <p:cNvGrpSpPr/>
          <p:nvPr/>
        </p:nvGrpSpPr>
        <p:grpSpPr>
          <a:xfrm>
            <a:off x="9863125" y="4317707"/>
            <a:ext cx="1969302" cy="2197693"/>
            <a:chOff x="9863125" y="4317707"/>
            <a:chExt cx="1969302" cy="2197693"/>
          </a:xfrm>
        </p:grpSpPr>
        <p:pic>
          <p:nvPicPr>
            <p:cNvPr id="21" name="Grafik 20" descr="Ein Bild, das Text enthält.&#10;&#10;Automatisch generierte Beschreibung">
              <a:extLst>
                <a:ext uri="{FF2B5EF4-FFF2-40B4-BE49-F238E27FC236}">
                  <a16:creationId xmlns:a16="http://schemas.microsoft.com/office/drawing/2014/main" id="{63A07D9C-B53B-9AB0-80CC-466829C9B2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666" b="57261"/>
            <a:stretch/>
          </p:blipFill>
          <p:spPr>
            <a:xfrm>
              <a:off x="9863125" y="4317707"/>
              <a:ext cx="1969302" cy="1366849"/>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C79CF491-C40C-ECE9-D6DE-E0D476014CE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6810" b="18200"/>
            <a:stretch/>
          </p:blipFill>
          <p:spPr>
            <a:xfrm>
              <a:off x="9863125" y="5450433"/>
              <a:ext cx="1969302" cy="1064967"/>
            </a:xfrm>
            <a:prstGeom prst="rect">
              <a:avLst/>
            </a:prstGeom>
          </p:spPr>
        </p:pic>
      </p:grpSp>
      <p:sp>
        <p:nvSpPr>
          <p:cNvPr id="5" name="LINKEDIN">
            <a:extLst>
              <a:ext uri="{FF2B5EF4-FFF2-40B4-BE49-F238E27FC236}">
                <a16:creationId xmlns:a16="http://schemas.microsoft.com/office/drawing/2014/main" id="{F6692739-3E9B-4F87-23E2-67057B356CEF}"/>
              </a:ext>
            </a:extLst>
          </p:cNvPr>
          <p:cNvSpPr txBox="1"/>
          <p:nvPr/>
        </p:nvSpPr>
        <p:spPr>
          <a:xfrm>
            <a:off x="9779361" y="3741273"/>
            <a:ext cx="20153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spc="300">
                <a:solidFill>
                  <a:prstClr val="white"/>
                </a:solidFill>
                <a:latin typeface="ROBOTO BLACK" panose="02000000000000000000" pitchFamily="2" charset="0"/>
                <a:ea typeface="ROBOTO BLACK" panose="02000000000000000000" pitchFamily="2" charset="0"/>
                <a:cs typeface="ROBOTO BLACK" panose="02000000000000000000" pitchFamily="2" charset="0"/>
              </a:rPr>
              <a:t>LINKEDIN</a:t>
            </a:r>
          </a:p>
        </p:txBody>
      </p:sp>
      <p:pic>
        <p:nvPicPr>
          <p:cNvPr id="17" name="Youtube Folgen">
            <a:extLst>
              <a:ext uri="{FF2B5EF4-FFF2-40B4-BE49-F238E27FC236}">
                <a16:creationId xmlns:a16="http://schemas.microsoft.com/office/drawing/2014/main" id="{844A2F60-2B1A-9517-5D61-39266FEF2EF1}"/>
              </a:ext>
            </a:extLst>
          </p:cNvPr>
          <p:cNvPicPr>
            <a:picLocks noChangeAspect="1"/>
          </p:cNvPicPr>
          <p:nvPr/>
        </p:nvPicPr>
        <p:blipFill rotWithShape="1">
          <a:blip r:embed="rId5">
            <a:extLst>
              <a:ext uri="{28A0092B-C50C-407E-A947-70E740481C1C}">
                <a14:useLocalDpi xmlns:a14="http://schemas.microsoft.com/office/drawing/2010/main" val="0"/>
              </a:ext>
            </a:extLst>
          </a:blip>
          <a:srcRect t="7230" b="7230"/>
          <a:stretch/>
        </p:blipFill>
        <p:spPr>
          <a:xfrm>
            <a:off x="9863125" y="771604"/>
            <a:ext cx="1969302" cy="2847896"/>
          </a:xfrm>
          <a:prstGeom prst="rect">
            <a:avLst/>
          </a:prstGeom>
        </p:spPr>
      </p:pic>
      <p:sp>
        <p:nvSpPr>
          <p:cNvPr id="20" name="YOUTUBE">
            <a:extLst>
              <a:ext uri="{FF2B5EF4-FFF2-40B4-BE49-F238E27FC236}">
                <a16:creationId xmlns:a16="http://schemas.microsoft.com/office/drawing/2014/main" id="{AF7F97E8-116C-564D-18EF-A44403A87129}"/>
              </a:ext>
            </a:extLst>
          </p:cNvPr>
          <p:cNvSpPr txBox="1"/>
          <p:nvPr/>
        </p:nvSpPr>
        <p:spPr>
          <a:xfrm>
            <a:off x="9779361" y="188166"/>
            <a:ext cx="20153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spc="300">
                <a:solidFill>
                  <a:prstClr val="white"/>
                </a:solidFill>
                <a:latin typeface="ROBOTO BLACK" panose="02000000000000000000" pitchFamily="2" charset="0"/>
                <a:ea typeface="ROBOTO BLACK" panose="02000000000000000000" pitchFamily="2" charset="0"/>
                <a:cs typeface="ROBOTO BLACK" panose="02000000000000000000" pitchFamily="2" charset="0"/>
              </a:rPr>
              <a:t>YOUTUBE</a:t>
            </a:r>
          </a:p>
        </p:txBody>
      </p:sp>
      <p:sp>
        <p:nvSpPr>
          <p:cNvPr id="18" name="PODCAST">
            <a:extLst>
              <a:ext uri="{FF2B5EF4-FFF2-40B4-BE49-F238E27FC236}">
                <a16:creationId xmlns:a16="http://schemas.microsoft.com/office/drawing/2014/main" id="{9F2EF827-7FC5-D525-47B6-53CFF537EDBC}"/>
              </a:ext>
            </a:extLst>
          </p:cNvPr>
          <p:cNvSpPr txBox="1"/>
          <p:nvPr/>
        </p:nvSpPr>
        <p:spPr>
          <a:xfrm>
            <a:off x="194399" y="188166"/>
            <a:ext cx="22042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spc="300">
                <a:solidFill>
                  <a:prstClr val="white"/>
                </a:solidFill>
                <a:latin typeface="ROBOTO BLACK" panose="02000000000000000000" pitchFamily="2" charset="0"/>
                <a:ea typeface="ROBOTO BLACK" panose="02000000000000000000" pitchFamily="2" charset="0"/>
                <a:cs typeface="ROBOTO BLACK" panose="02000000000000000000" pitchFamily="2" charset="0"/>
              </a:rPr>
              <a:t>PODCAST</a:t>
            </a:r>
          </a:p>
        </p:txBody>
      </p:sp>
      <p:pic>
        <p:nvPicPr>
          <p:cNvPr id="27" name="Buch3">
            <a:extLst>
              <a:ext uri="{FF2B5EF4-FFF2-40B4-BE49-F238E27FC236}">
                <a16:creationId xmlns:a16="http://schemas.microsoft.com/office/drawing/2014/main" id="{C9D3F563-7B94-E14E-AABD-6DCE5AE99B1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43636" y="771603"/>
            <a:ext cx="1359181" cy="1863463"/>
          </a:xfrm>
          <a:prstGeom prst="rect">
            <a:avLst/>
          </a:prstGeom>
        </p:spPr>
      </p:pic>
      <p:pic>
        <p:nvPicPr>
          <p:cNvPr id="16" name="Buch2">
            <a:extLst>
              <a:ext uri="{FF2B5EF4-FFF2-40B4-BE49-F238E27FC236}">
                <a16:creationId xmlns:a16="http://schemas.microsoft.com/office/drawing/2014/main" id="{3455B7FE-123C-369C-D7A6-1673B4824F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88554" y="778756"/>
            <a:ext cx="1336601" cy="1863463"/>
          </a:xfrm>
          <a:prstGeom prst="rect">
            <a:avLst/>
          </a:prstGeom>
        </p:spPr>
      </p:pic>
      <p:pic>
        <p:nvPicPr>
          <p:cNvPr id="14" name="Buch1">
            <a:extLst>
              <a:ext uri="{FF2B5EF4-FFF2-40B4-BE49-F238E27FC236}">
                <a16:creationId xmlns:a16="http://schemas.microsoft.com/office/drawing/2014/main" id="{FA1EF5E0-7D29-4E8B-88DF-2FFE6D833E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85718" y="775320"/>
            <a:ext cx="1284355" cy="1859746"/>
          </a:xfrm>
          <a:prstGeom prst="rect">
            <a:avLst/>
          </a:prstGeom>
        </p:spPr>
      </p:pic>
      <p:sp>
        <p:nvSpPr>
          <p:cNvPr id="13" name="BÜCHER">
            <a:extLst>
              <a:ext uri="{FF2B5EF4-FFF2-40B4-BE49-F238E27FC236}">
                <a16:creationId xmlns:a16="http://schemas.microsoft.com/office/drawing/2014/main" id="{74DCBF8E-0F0F-69C1-1732-8313052B0342}"/>
              </a:ext>
            </a:extLst>
          </p:cNvPr>
          <p:cNvSpPr txBox="1"/>
          <p:nvPr/>
        </p:nvSpPr>
        <p:spPr>
          <a:xfrm>
            <a:off x="5100727" y="188166"/>
            <a:ext cx="43115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spc="300">
                <a:solidFill>
                  <a:prstClr val="white"/>
                </a:solidFill>
                <a:latin typeface="ROBOTO BLACK" panose="02000000000000000000" pitchFamily="2" charset="0"/>
                <a:ea typeface="ROBOTO BLACK" panose="02000000000000000000" pitchFamily="2" charset="0"/>
                <a:cs typeface="ROBOTO BLACK" panose="02000000000000000000" pitchFamily="2" charset="0"/>
              </a:rPr>
              <a:t>BÜCHER</a:t>
            </a:r>
          </a:p>
        </p:txBody>
      </p:sp>
      <p:pic>
        <p:nvPicPr>
          <p:cNvPr id="28" name="Grafik 27" descr="Ein Bild, das Text, Screenshot, Website, Onlinewerbung enthält.&#10;&#10;Automatisch generierte Beschreibung">
            <a:extLst>
              <a:ext uri="{FF2B5EF4-FFF2-40B4-BE49-F238E27FC236}">
                <a16:creationId xmlns:a16="http://schemas.microsoft.com/office/drawing/2014/main" id="{3E32630B-FE46-55C3-B54A-7E233969B9A8}"/>
              </a:ext>
            </a:extLst>
          </p:cNvPr>
          <p:cNvPicPr>
            <a:picLocks noChangeAspect="1"/>
          </p:cNvPicPr>
          <p:nvPr/>
        </p:nvPicPr>
        <p:blipFill rotWithShape="1">
          <a:blip r:embed="rId9">
            <a:extLst>
              <a:ext uri="{28A0092B-C50C-407E-A947-70E740481C1C}">
                <a14:useLocalDpi xmlns:a14="http://schemas.microsoft.com/office/drawing/2010/main" val="0"/>
              </a:ext>
            </a:extLst>
          </a:blip>
          <a:srcRect b="29884"/>
          <a:stretch/>
        </p:blipFill>
        <p:spPr>
          <a:xfrm>
            <a:off x="293077" y="778755"/>
            <a:ext cx="4549209" cy="5736645"/>
          </a:xfrm>
          <a:prstGeom prst="rect">
            <a:avLst/>
          </a:prstGeom>
        </p:spPr>
      </p:pic>
      <p:grpSp>
        <p:nvGrpSpPr>
          <p:cNvPr id="29" name="Gruppieren 28">
            <a:extLst>
              <a:ext uri="{FF2B5EF4-FFF2-40B4-BE49-F238E27FC236}">
                <a16:creationId xmlns:a16="http://schemas.microsoft.com/office/drawing/2014/main" id="{032830BF-0AAF-4396-DD5A-EED13ED6DB15}"/>
              </a:ext>
            </a:extLst>
          </p:cNvPr>
          <p:cNvGrpSpPr>
            <a:grpSpLocks noChangeAspect="1"/>
          </p:cNvGrpSpPr>
          <p:nvPr/>
        </p:nvGrpSpPr>
        <p:grpSpPr>
          <a:xfrm>
            <a:off x="5185718" y="4406981"/>
            <a:ext cx="4212562" cy="2086903"/>
            <a:chOff x="3659080" y="771603"/>
            <a:chExt cx="6375255" cy="3158301"/>
          </a:xfrm>
        </p:grpSpPr>
        <p:pic>
          <p:nvPicPr>
            <p:cNvPr id="30" name="Grafik 29">
              <a:extLst>
                <a:ext uri="{FF2B5EF4-FFF2-40B4-BE49-F238E27FC236}">
                  <a16:creationId xmlns:a16="http://schemas.microsoft.com/office/drawing/2014/main" id="{67923EF1-6D72-56A1-FA28-D2B12C14BB32}"/>
                </a:ext>
              </a:extLst>
            </p:cNvPr>
            <p:cNvPicPr>
              <a:picLocks noChangeAspect="1"/>
            </p:cNvPicPr>
            <p:nvPr/>
          </p:nvPicPr>
          <p:blipFill rotWithShape="1">
            <a:blip r:embed="rId10"/>
            <a:srcRect r="6523"/>
            <a:stretch/>
          </p:blipFill>
          <p:spPr>
            <a:xfrm>
              <a:off x="3659080" y="771603"/>
              <a:ext cx="6375255" cy="3158301"/>
            </a:xfrm>
            <a:prstGeom prst="rect">
              <a:avLst/>
            </a:prstGeom>
          </p:spPr>
        </p:pic>
        <p:sp>
          <p:nvSpPr>
            <p:cNvPr id="31" name="Rechteck 30">
              <a:extLst>
                <a:ext uri="{FF2B5EF4-FFF2-40B4-BE49-F238E27FC236}">
                  <a16:creationId xmlns:a16="http://schemas.microsoft.com/office/drawing/2014/main" id="{2F231B53-4D40-A19C-688D-74CDF7FA3834}"/>
                </a:ext>
              </a:extLst>
            </p:cNvPr>
            <p:cNvSpPr/>
            <p:nvPr/>
          </p:nvSpPr>
          <p:spPr>
            <a:xfrm>
              <a:off x="3659080" y="771603"/>
              <a:ext cx="6375255" cy="31583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785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P spid="20" grpId="0"/>
      <p:bldP spid="18"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tergrund">
            <a:extLst>
              <a:ext uri="{FF2B5EF4-FFF2-40B4-BE49-F238E27FC236}">
                <a16:creationId xmlns:a16="http://schemas.microsoft.com/office/drawing/2014/main" id="{8B5D4FAC-337C-0792-C415-CD4354296E96}"/>
              </a:ext>
            </a:extLst>
          </p:cNvPr>
          <p:cNvSpPr/>
          <p:nvPr/>
        </p:nvSpPr>
        <p:spPr>
          <a:xfrm>
            <a:off x="0" y="-64383"/>
            <a:ext cx="12191999" cy="6857999"/>
          </a:xfrm>
          <a:prstGeom prst="rect">
            <a:avLst/>
          </a:prstGeom>
          <a:solidFill>
            <a:schemeClr val="tx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3600" b="0" i="0" u="none" strike="noStrike" kern="1200" cap="none" spc="0" normalizeH="0" baseline="0" noProof="0">
              <a:ln>
                <a:noFill/>
              </a:ln>
              <a:solidFill>
                <a:prstClr val="white"/>
              </a:solidFill>
              <a:effectLst/>
              <a:uLnTx/>
              <a:uFillTx/>
              <a:latin typeface="OCRB" panose="020B0609020202020204" pitchFamily="49" charset="77"/>
              <a:ea typeface="Tahoma"/>
              <a:cs typeface="Futura Condensed Medium" panose="020B0602020204020303" pitchFamily="34" charset="-79"/>
            </a:endParaRPr>
          </a:p>
        </p:txBody>
      </p:sp>
      <p:sp>
        <p:nvSpPr>
          <p:cNvPr id="18" name="Du willst mehr?">
            <a:extLst>
              <a:ext uri="{FF2B5EF4-FFF2-40B4-BE49-F238E27FC236}">
                <a16:creationId xmlns:a16="http://schemas.microsoft.com/office/drawing/2014/main" id="{9F2EF827-7FC5-D525-47B6-53CFF537EDBC}"/>
              </a:ext>
            </a:extLst>
          </p:cNvPr>
          <p:cNvSpPr txBox="1"/>
          <p:nvPr/>
        </p:nvSpPr>
        <p:spPr>
          <a:xfrm>
            <a:off x="194397" y="188166"/>
            <a:ext cx="34544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300" normalizeH="0" baseline="0" noProof="0">
                <a:ln>
                  <a:noFill/>
                </a:ln>
                <a:solidFill>
                  <a:prstClr val="white"/>
                </a:solidFill>
                <a:effectLst/>
                <a:uLnTx/>
                <a:uFillTx/>
                <a:latin typeface="ROBOTO BLACK" panose="02000000000000000000" pitchFamily="2" charset="0"/>
                <a:ea typeface="ROBOTO BLACK" panose="02000000000000000000" pitchFamily="2" charset="0"/>
                <a:cs typeface="ROBOTO BLACK" panose="02000000000000000000" pitchFamily="2" charset="0"/>
              </a:rPr>
              <a:t>EVENTS</a:t>
            </a:r>
            <a:endParaRPr kumimoji="0" lang="de-DE" sz="2800" b="0" i="0" u="none" strike="noStrike" kern="1200" cap="none" spc="300" normalizeH="0" baseline="0" noProof="0">
              <a:ln>
                <a:noFill/>
              </a:ln>
              <a:solidFill>
                <a:prstClr val="black"/>
              </a:solidFill>
              <a:effectLst/>
              <a:uLnTx/>
              <a:uFillTx/>
              <a:latin typeface="ROBOTO BLACK" panose="02000000000000000000" pitchFamily="2" charset="0"/>
              <a:ea typeface="ROBOTO BLACK" panose="02000000000000000000" pitchFamily="2" charset="0"/>
              <a:cs typeface="ROBOTO BLACK" panose="02000000000000000000" pitchFamily="2" charset="0"/>
            </a:endParaRPr>
          </a:p>
        </p:txBody>
      </p:sp>
      <p:pic>
        <p:nvPicPr>
          <p:cNvPr id="17" name="Grafik 16">
            <a:extLst>
              <a:ext uri="{FF2B5EF4-FFF2-40B4-BE49-F238E27FC236}">
                <a16:creationId xmlns:a16="http://schemas.microsoft.com/office/drawing/2014/main" id="{F79ED6F8-A1DA-CD81-7245-A82C1841FB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4395" y="4789470"/>
            <a:ext cx="5104449" cy="1701482"/>
          </a:xfrm>
          <a:prstGeom prst="rect">
            <a:avLst/>
          </a:prstGeom>
        </p:spPr>
      </p:pic>
      <p:pic>
        <p:nvPicPr>
          <p:cNvPr id="20" name="Grafik 19">
            <a:extLst>
              <a:ext uri="{FF2B5EF4-FFF2-40B4-BE49-F238E27FC236}">
                <a16:creationId xmlns:a16="http://schemas.microsoft.com/office/drawing/2014/main" id="{DC6B288E-D277-51EF-3D3F-B42BAACC59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94473" y="4789469"/>
            <a:ext cx="5104449" cy="1701483"/>
          </a:xfrm>
          <a:prstGeom prst="rect">
            <a:avLst/>
          </a:prstGeom>
        </p:spPr>
      </p:pic>
      <p:pic>
        <p:nvPicPr>
          <p:cNvPr id="6" name="Grafik 5" descr="Ein Bild, das Text, Kreis, Screenshot, Logo enthält.&#10;&#10;Automatisch generierte Beschreibung">
            <a:extLst>
              <a:ext uri="{FF2B5EF4-FFF2-40B4-BE49-F238E27FC236}">
                <a16:creationId xmlns:a16="http://schemas.microsoft.com/office/drawing/2014/main" id="{7B2F0A81-61E4-AC57-9DAB-27B2F5B60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396" y="2784111"/>
            <a:ext cx="5104449" cy="1701483"/>
          </a:xfrm>
          <a:prstGeom prst="rect">
            <a:avLst/>
          </a:prstGeom>
        </p:spPr>
      </p:pic>
      <p:pic>
        <p:nvPicPr>
          <p:cNvPr id="8" name="Grafik 7" descr="Ein Bild, das Sport, Bowling, Bowlingausrüstung, Kegel enthält.&#10;&#10;Automatisch generierte Beschreibung">
            <a:extLst>
              <a:ext uri="{FF2B5EF4-FFF2-40B4-BE49-F238E27FC236}">
                <a16:creationId xmlns:a16="http://schemas.microsoft.com/office/drawing/2014/main" id="{2B4B40C0-BCAD-CAA5-C62B-EFBCA27A3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4472" y="2784110"/>
            <a:ext cx="5104450" cy="1701483"/>
          </a:xfrm>
          <a:prstGeom prst="rect">
            <a:avLst/>
          </a:prstGeom>
        </p:spPr>
      </p:pic>
      <p:pic>
        <p:nvPicPr>
          <p:cNvPr id="10" name="Grafik 9" descr="Ein Bild, das Text, Screenshot, Schrift, Grafikdesign enthält.&#10;&#10;Automatisch generierte Beschreibung">
            <a:extLst>
              <a:ext uri="{FF2B5EF4-FFF2-40B4-BE49-F238E27FC236}">
                <a16:creationId xmlns:a16="http://schemas.microsoft.com/office/drawing/2014/main" id="{D62334C9-9E61-5AF1-67BB-4765911793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395" y="750725"/>
            <a:ext cx="5104445" cy="1701482"/>
          </a:xfrm>
          <a:prstGeom prst="rect">
            <a:avLst/>
          </a:prstGeom>
        </p:spPr>
      </p:pic>
    </p:spTree>
    <p:extLst>
      <p:ext uri="{BB962C8B-B14F-4D97-AF65-F5344CB8AC3E}">
        <p14:creationId xmlns:p14="http://schemas.microsoft.com/office/powerpoint/2010/main" val="1911708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F8FE81BE-BAC7-9848-22BD-2D6DE434BB24}"/>
              </a:ext>
            </a:extLst>
          </p:cNvPr>
          <p:cNvSpPr>
            <a:spLocks noGrp="1"/>
          </p:cNvSpPr>
          <p:nvPr>
            <p:ph type="title"/>
          </p:nvPr>
        </p:nvSpPr>
        <p:spPr/>
        <p:txBody>
          <a:bodyPr/>
          <a:lstStyle/>
          <a:p>
            <a:r>
              <a:rPr lang="en-GB"/>
              <a:t>Nice to meet you!</a:t>
            </a:r>
            <a:endParaRPr lang="de-AT"/>
          </a:p>
        </p:txBody>
      </p:sp>
      <p:graphicFrame>
        <p:nvGraphicFramePr>
          <p:cNvPr id="4" name="Diagramm 3">
            <a:extLst>
              <a:ext uri="{FF2B5EF4-FFF2-40B4-BE49-F238E27FC236}">
                <a16:creationId xmlns:a16="http://schemas.microsoft.com/office/drawing/2014/main" id="{96BF015F-9D3A-D0E3-4403-33CCE0F34A3D}"/>
              </a:ext>
            </a:extLst>
          </p:cNvPr>
          <p:cNvGraphicFramePr/>
          <p:nvPr>
            <p:extLst>
              <p:ext uri="{D42A27DB-BD31-4B8C-83A1-F6EECF244321}">
                <p14:modId xmlns:p14="http://schemas.microsoft.com/office/powerpoint/2010/main" val="1169959807"/>
              </p:ext>
            </p:extLst>
          </p:nvPr>
        </p:nvGraphicFramePr>
        <p:xfrm>
          <a:off x="434474" y="1075268"/>
          <a:ext cx="11421526" cy="52529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fik 5" descr="Mitarbeitendenausweis mit einfarbiger Füllung">
            <a:extLst>
              <a:ext uri="{FF2B5EF4-FFF2-40B4-BE49-F238E27FC236}">
                <a16:creationId xmlns:a16="http://schemas.microsoft.com/office/drawing/2014/main" id="{E2368DAA-BDEA-5632-A9C4-C64967FC31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2142" y="1621954"/>
            <a:ext cx="914400" cy="914400"/>
          </a:xfrm>
          <a:prstGeom prst="rect">
            <a:avLst/>
          </a:prstGeom>
        </p:spPr>
      </p:pic>
      <p:pic>
        <p:nvPicPr>
          <p:cNvPr id="10" name="Grafik 9" descr="Internet mit einfarbiger Füllung">
            <a:extLst>
              <a:ext uri="{FF2B5EF4-FFF2-40B4-BE49-F238E27FC236}">
                <a16:creationId xmlns:a16="http://schemas.microsoft.com/office/drawing/2014/main" id="{40C67F8C-FFEC-9291-39BB-F04691FCDC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9003" y="3244557"/>
            <a:ext cx="914400" cy="914400"/>
          </a:xfrm>
          <a:prstGeom prst="rect">
            <a:avLst/>
          </a:prstGeom>
        </p:spPr>
      </p:pic>
      <p:pic>
        <p:nvPicPr>
          <p:cNvPr id="14" name="Grafik 13" descr="Taco Silhouette">
            <a:extLst>
              <a:ext uri="{FF2B5EF4-FFF2-40B4-BE49-F238E27FC236}">
                <a16:creationId xmlns:a16="http://schemas.microsoft.com/office/drawing/2014/main" id="{65407EF7-F1F1-2A5F-5504-2F836F9303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22142" y="4819357"/>
            <a:ext cx="914400" cy="914400"/>
          </a:xfrm>
          <a:prstGeom prst="rect">
            <a:avLst/>
          </a:prstGeom>
        </p:spPr>
      </p:pic>
    </p:spTree>
    <p:extLst>
      <p:ext uri="{BB962C8B-B14F-4D97-AF65-F5344CB8AC3E}">
        <p14:creationId xmlns:p14="http://schemas.microsoft.com/office/powerpoint/2010/main" val="3846574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DF5343-0A7D-8710-6371-2739B732BAE9}"/>
              </a:ext>
            </a:extLst>
          </p:cNvPr>
          <p:cNvSpPr>
            <a:spLocks noGrp="1"/>
          </p:cNvSpPr>
          <p:nvPr>
            <p:ph type="title"/>
          </p:nvPr>
        </p:nvSpPr>
        <p:spPr/>
        <p:txBody>
          <a:bodyPr/>
          <a:lstStyle/>
          <a:p>
            <a:r>
              <a:rPr lang="de-DE"/>
              <a:t>Erfassen der wesentlichen Informationen</a:t>
            </a:r>
            <a:endParaRPr lang="de-AT"/>
          </a:p>
        </p:txBody>
      </p:sp>
      <p:sp>
        <p:nvSpPr>
          <p:cNvPr id="4" name="Inhaltsplatzhalter 3">
            <a:extLst>
              <a:ext uri="{FF2B5EF4-FFF2-40B4-BE49-F238E27FC236}">
                <a16:creationId xmlns:a16="http://schemas.microsoft.com/office/drawing/2014/main" id="{3A859153-559F-BB87-F472-3BC002186A83}"/>
              </a:ext>
            </a:extLst>
          </p:cNvPr>
          <p:cNvSpPr txBox="1">
            <a:spLocks noGrp="1"/>
          </p:cNvSpPr>
          <p:nvPr>
            <p:ph type="body" sz="quarter" idx="12"/>
          </p:nvPr>
        </p:nvSpPr>
        <p:spPr/>
        <p:txBody>
          <a:bodyPr>
            <a:normAutofit/>
          </a:bodyPr>
          <a:lstStyle/>
          <a:p>
            <a:r>
              <a:rPr lang="de-DE"/>
              <a:t>Das Unternehmen “Bears and Toys Ltd” hat seinen Jahresabschluss inklusive ihren meistverkauften Spielzeugen 2023 herausgebracht. Die meisten ihrer Produkte haben sich wie erwartet verkauft. Buntstifte hatten einen Umsatz </a:t>
            </a:r>
            <a:r>
              <a:rPr lang="de-DE" err="1"/>
              <a:t>i.H.v</a:t>
            </a:r>
            <a:r>
              <a:rPr lang="de-DE"/>
              <a:t>. 211 TEUR. Pferde konnten viel Interesse in der Kundschaft wecken und so insgesamt 161 TEUR erwirtschaften. Puzzles (135 TEUR) und Brettspiele (162 TEUR) wachen auch sehr beliebt. Die beiden Klassiker Teddybären (148 TEUR) und Puppen (94 TEUR) brachten einen erwartet stabilen Umsatz ein. Holzbausteine hingegen verloren mit 139 TEUR etwas an Beliebtheit. Dafür hatte die neue Produktserie “Bälle” einen guten Start mit 124 TEUR. Brettspiele erwirtschafteten außerdem 162 TEUR.</a:t>
            </a:r>
          </a:p>
          <a:p>
            <a:endParaRPr lang="de-DE"/>
          </a:p>
          <a:p>
            <a:endParaRPr lang="de-DE"/>
          </a:p>
        </p:txBody>
      </p:sp>
    </p:spTree>
    <p:extLst>
      <p:ext uri="{BB962C8B-B14F-4D97-AF65-F5344CB8AC3E}">
        <p14:creationId xmlns:p14="http://schemas.microsoft.com/office/powerpoint/2010/main" val="2966539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DF5343-0A7D-8710-6371-2739B732BAE9}"/>
              </a:ext>
            </a:extLst>
          </p:cNvPr>
          <p:cNvSpPr>
            <a:spLocks noGrp="1"/>
          </p:cNvSpPr>
          <p:nvPr>
            <p:ph type="title"/>
          </p:nvPr>
        </p:nvSpPr>
        <p:spPr/>
        <p:txBody>
          <a:bodyPr/>
          <a:lstStyle/>
          <a:p>
            <a:r>
              <a:rPr lang="de-DE"/>
              <a:t>Erfassen der wesentlichen Informationen</a:t>
            </a:r>
            <a:endParaRPr lang="de-AT"/>
          </a:p>
        </p:txBody>
      </p:sp>
      <p:sp>
        <p:nvSpPr>
          <p:cNvPr id="4" name="Inhaltsplatzhalter 3">
            <a:extLst>
              <a:ext uri="{FF2B5EF4-FFF2-40B4-BE49-F238E27FC236}">
                <a16:creationId xmlns:a16="http://schemas.microsoft.com/office/drawing/2014/main" id="{3A859153-559F-BB87-F472-3BC002186A83}"/>
              </a:ext>
            </a:extLst>
          </p:cNvPr>
          <p:cNvSpPr txBox="1">
            <a:spLocks noGrp="1"/>
          </p:cNvSpPr>
          <p:nvPr>
            <p:ph type="body" sz="quarter" idx="12"/>
          </p:nvPr>
        </p:nvSpPr>
        <p:spPr/>
        <p:txBody>
          <a:bodyPr/>
          <a:lstStyle/>
          <a:p>
            <a:r>
              <a:rPr lang="de-DE"/>
              <a:t>Das Unternehmen “Bears and Toys Ltd” hat seinen Jahresabschluss inklusive ihren meistverkauften Spielzeugen 2023 herausgebracht. Die meisten ihrer Produkte haben sich wie erwartet verkauft. Buntstifte hatten einen Umsatz </a:t>
            </a:r>
            <a:r>
              <a:rPr lang="de-DE" err="1"/>
              <a:t>i.H.v</a:t>
            </a:r>
            <a:r>
              <a:rPr lang="de-DE"/>
              <a:t>. 211 TEUR. Pferde konnten viel Interesse in der Kundschaft wecken und so insgesamt 161 TEUR erwirtschaften. Puzzles (135 TEUR) und Brettspiele (162 TEUR) wachen auch sehr beliebt. Die beiden Klassiker Teddybären (148 TEUR) und Puppen (94 TEUR) brachten einen erwartet stabilen Umsatz ein. Holzbausteine hingegen verloren mit 139 TEUR etwas an Beliebtheit. Dafür hatte die neue Produktserie “Bälle” einen guten Start mit 124 TEUR. Autos erwirtschafteten außerdem 147 TEUR.</a:t>
            </a:r>
          </a:p>
        </p:txBody>
      </p:sp>
      <p:graphicFrame>
        <p:nvGraphicFramePr>
          <p:cNvPr id="5" name="Tabelle 4">
            <a:extLst>
              <a:ext uri="{FF2B5EF4-FFF2-40B4-BE49-F238E27FC236}">
                <a16:creationId xmlns:a16="http://schemas.microsoft.com/office/drawing/2014/main" id="{AD8D0B78-6DC1-E3F7-9336-B7A83E619C06}"/>
              </a:ext>
            </a:extLst>
          </p:cNvPr>
          <p:cNvGraphicFramePr>
            <a:graphicFrameLocks noGrp="1"/>
          </p:cNvGraphicFramePr>
          <p:nvPr>
            <p:extLst>
              <p:ext uri="{D42A27DB-BD31-4B8C-83A1-F6EECF244321}">
                <p14:modId xmlns:p14="http://schemas.microsoft.com/office/powerpoint/2010/main" val="511760144"/>
              </p:ext>
            </p:extLst>
          </p:nvPr>
        </p:nvGraphicFramePr>
        <p:xfrm>
          <a:off x="1370677" y="3290719"/>
          <a:ext cx="2611120" cy="3152413"/>
        </p:xfrm>
        <a:graphic>
          <a:graphicData uri="http://schemas.openxmlformats.org/drawingml/2006/table">
            <a:tbl>
              <a:tblPr firstRow="1" lastCol="1" bandRow="1">
                <a:tableStyleId>{3B4B98B0-60AC-42C2-AFA5-B58CD77FA1E5}</a:tableStyleId>
              </a:tblPr>
              <a:tblGrid>
                <a:gridCol w="815145">
                  <a:extLst>
                    <a:ext uri="{9D8B030D-6E8A-4147-A177-3AD203B41FA5}">
                      <a16:colId xmlns:a16="http://schemas.microsoft.com/office/drawing/2014/main" val="1046635615"/>
                    </a:ext>
                  </a:extLst>
                </a:gridCol>
                <a:gridCol w="815145">
                  <a:extLst>
                    <a:ext uri="{9D8B030D-6E8A-4147-A177-3AD203B41FA5}">
                      <a16:colId xmlns:a16="http://schemas.microsoft.com/office/drawing/2014/main" val="1447164775"/>
                    </a:ext>
                  </a:extLst>
                </a:gridCol>
                <a:gridCol w="980830">
                  <a:extLst>
                    <a:ext uri="{9D8B030D-6E8A-4147-A177-3AD203B41FA5}">
                      <a16:colId xmlns:a16="http://schemas.microsoft.com/office/drawing/2014/main" val="724658785"/>
                    </a:ext>
                  </a:extLst>
                </a:gridCol>
              </a:tblGrid>
              <a:tr h="286583">
                <a:tc>
                  <a:txBody>
                    <a:bodyPr/>
                    <a:lstStyle/>
                    <a:p>
                      <a:r>
                        <a:rPr lang="de-DE" sz="1400">
                          <a:solidFill>
                            <a:schemeClr val="bg1"/>
                          </a:solidFill>
                        </a:rPr>
                        <a:t>Produkt</a:t>
                      </a:r>
                      <a:endParaRPr lang="de-AT" sz="1400">
                        <a:solidFill>
                          <a:schemeClr val="bg1"/>
                        </a:solidFill>
                      </a:endParaRPr>
                    </a:p>
                  </a:txBody>
                  <a:tcPr marL="70664" marR="70664" marT="35332" marB="353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endParaRPr lang="de-AT" sz="1400">
                        <a:solidFill>
                          <a:schemeClr val="bg1"/>
                        </a:solidFill>
                      </a:endParaRPr>
                    </a:p>
                  </a:txBody>
                  <a:tcPr marL="70664" marR="70664" marT="35332" marB="3533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bg1"/>
                      </a:solidFill>
                      <a:prstDash val="solid"/>
                      <a:round/>
                      <a:headEnd type="none" w="med" len="med"/>
                      <a:tailEnd type="none" w="med" len="med"/>
                    </a:lnBlToTr>
                    <a:solidFill>
                      <a:schemeClr val="accent1"/>
                    </a:solidFill>
                  </a:tcPr>
                </a:tc>
                <a:tc rowSpan="2">
                  <a:txBody>
                    <a:bodyPr/>
                    <a:lstStyle/>
                    <a:p>
                      <a:pPr algn="ctr"/>
                      <a:r>
                        <a:rPr lang="de-DE" sz="1400">
                          <a:solidFill>
                            <a:schemeClr val="bg1"/>
                          </a:solidFill>
                        </a:rPr>
                        <a:t>2023</a:t>
                      </a:r>
                      <a:endParaRPr lang="de-AT" sz="1400">
                        <a:solidFill>
                          <a:schemeClr val="bg1"/>
                        </a:solidFill>
                      </a:endParaRPr>
                    </a:p>
                  </a:txBody>
                  <a:tcPr marL="70664" marR="70664" marT="35332" marB="35332"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546468026"/>
                  </a:ext>
                </a:extLst>
              </a:tr>
              <a:tr h="286583">
                <a:tc>
                  <a:txBody>
                    <a:bodyPr/>
                    <a:lstStyle/>
                    <a:p>
                      <a:endParaRPr lang="de-AT" sz="1400">
                        <a:solidFill>
                          <a:schemeClr val="bg1"/>
                        </a:solidFill>
                      </a:endParaRPr>
                    </a:p>
                  </a:txBody>
                  <a:tcPr marL="70664" marR="70664" marT="35332" marB="353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solidFill>
                        <a:schemeClr val="bg1"/>
                      </a:solidFill>
                      <a:prstDash val="solid"/>
                      <a:round/>
                      <a:headEnd type="none" w="med" len="med"/>
                      <a:tailEnd type="none" w="med" len="med"/>
                    </a:lnBlToTr>
                    <a:solidFill>
                      <a:schemeClr val="accent1"/>
                    </a:solidFill>
                  </a:tcPr>
                </a:tc>
                <a:tc>
                  <a:txBody>
                    <a:bodyPr/>
                    <a:lstStyle/>
                    <a:p>
                      <a:pPr algn="r"/>
                      <a:r>
                        <a:rPr lang="de-DE" sz="1400">
                          <a:solidFill>
                            <a:schemeClr val="bg1"/>
                          </a:solidFill>
                        </a:rPr>
                        <a:t>Jahr</a:t>
                      </a:r>
                      <a:endParaRPr lang="de-AT" sz="1400">
                        <a:solidFill>
                          <a:schemeClr val="bg1"/>
                        </a:solidFill>
                      </a:endParaRPr>
                    </a:p>
                  </a:txBody>
                  <a:tcPr marL="70664" marR="70664" marT="35332" marB="3533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vMerge="1">
                  <a:txBody>
                    <a:bodyPr/>
                    <a:lstStyle/>
                    <a:p>
                      <a:pPr algn="ctr"/>
                      <a:endParaRPr lang="de-AT">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3989036348"/>
                  </a:ext>
                </a:extLst>
              </a:tr>
              <a:tr h="286583">
                <a:tc gridSpan="2">
                  <a:txBody>
                    <a:bodyPr/>
                    <a:lstStyle/>
                    <a:p>
                      <a:r>
                        <a:rPr lang="de-DE" sz="1400"/>
                        <a:t>Teddybären</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AT"/>
                    </a:p>
                  </a:txBody>
                  <a:tcPr/>
                </a:tc>
                <a:tc>
                  <a:txBody>
                    <a:bodyPr/>
                    <a:lstStyle/>
                    <a:p>
                      <a:pPr algn="ctr"/>
                      <a:r>
                        <a:rPr lang="de-DE" sz="1400"/>
                        <a:t>148</a:t>
                      </a:r>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1847889"/>
                  </a:ext>
                </a:extLst>
              </a:tr>
              <a:tr h="286583">
                <a:tc gridSpan="2">
                  <a:txBody>
                    <a:bodyPr/>
                    <a:lstStyle/>
                    <a:p>
                      <a:r>
                        <a:rPr lang="de-DE" sz="1400"/>
                        <a:t>Bälle</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tc hMerge="1">
                  <a:txBody>
                    <a:bodyPr/>
                    <a:lstStyle/>
                    <a:p>
                      <a:endParaRPr lang="de-AT"/>
                    </a:p>
                  </a:txBody>
                  <a:tcPr/>
                </a:tc>
                <a:tc>
                  <a:txBody>
                    <a:bodyPr/>
                    <a:lstStyle/>
                    <a:p>
                      <a:pPr algn="ctr"/>
                      <a:r>
                        <a:rPr lang="de-DE" sz="1400"/>
                        <a:t>124</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extLst>
                  <a:ext uri="{0D108BD9-81ED-4DB2-BD59-A6C34878D82A}">
                    <a16:rowId xmlns:a16="http://schemas.microsoft.com/office/drawing/2014/main" val="1842565873"/>
                  </a:ext>
                </a:extLst>
              </a:tr>
              <a:tr h="286583">
                <a:tc gridSpan="2">
                  <a:txBody>
                    <a:bodyPr/>
                    <a:lstStyle/>
                    <a:p>
                      <a:r>
                        <a:rPr lang="de-DE" sz="1400"/>
                        <a:t>Autos</a:t>
                      </a:r>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AT"/>
                    </a:p>
                  </a:txBody>
                  <a:tcPr/>
                </a:tc>
                <a:tc>
                  <a:txBody>
                    <a:bodyPr/>
                    <a:lstStyle/>
                    <a:p>
                      <a:pPr algn="ctr"/>
                      <a:r>
                        <a:rPr lang="de-DE" sz="1400"/>
                        <a:t>147</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3968227"/>
                  </a:ext>
                </a:extLst>
              </a:tr>
              <a:tr h="286583">
                <a:tc gridSpan="2">
                  <a:txBody>
                    <a:bodyPr/>
                    <a:lstStyle/>
                    <a:p>
                      <a:r>
                        <a:rPr lang="de-DE" sz="1400"/>
                        <a:t>Puzzles</a:t>
                      </a:r>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tc hMerge="1">
                  <a:txBody>
                    <a:bodyPr/>
                    <a:lstStyle/>
                    <a:p>
                      <a:endParaRPr lang="de-AT"/>
                    </a:p>
                  </a:txBody>
                  <a:tcPr/>
                </a:tc>
                <a:tc>
                  <a:txBody>
                    <a:bodyPr/>
                    <a:lstStyle/>
                    <a:p>
                      <a:pPr algn="ctr"/>
                      <a:r>
                        <a:rPr lang="de-DE" sz="1400"/>
                        <a:t>135</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extLst>
                  <a:ext uri="{0D108BD9-81ED-4DB2-BD59-A6C34878D82A}">
                    <a16:rowId xmlns:a16="http://schemas.microsoft.com/office/drawing/2014/main" val="2207444838"/>
                  </a:ext>
                </a:extLst>
              </a:tr>
              <a:tr h="286583">
                <a:tc gridSpan="2">
                  <a:txBody>
                    <a:bodyPr/>
                    <a:lstStyle/>
                    <a:p>
                      <a:r>
                        <a:rPr lang="de-DE" sz="1400"/>
                        <a:t>Puppen</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AT"/>
                    </a:p>
                  </a:txBody>
                  <a:tcPr/>
                </a:tc>
                <a:tc>
                  <a:txBody>
                    <a:bodyPr/>
                    <a:lstStyle/>
                    <a:p>
                      <a:pPr algn="ctr"/>
                      <a:r>
                        <a:rPr lang="de-DE" sz="1400"/>
                        <a:t>94</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2825341"/>
                  </a:ext>
                </a:extLst>
              </a:tr>
              <a:tr h="286583">
                <a:tc gridSpan="2">
                  <a:txBody>
                    <a:bodyPr/>
                    <a:lstStyle/>
                    <a:p>
                      <a:r>
                        <a:rPr lang="de-DE" sz="1400"/>
                        <a:t>Brettspiele</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tc hMerge="1">
                  <a:txBody>
                    <a:bodyPr/>
                    <a:lstStyle/>
                    <a:p>
                      <a:endParaRPr lang="de-AT"/>
                    </a:p>
                  </a:txBody>
                  <a:tcPr/>
                </a:tc>
                <a:tc>
                  <a:txBody>
                    <a:bodyPr/>
                    <a:lstStyle/>
                    <a:p>
                      <a:pPr algn="ctr"/>
                      <a:r>
                        <a:rPr lang="de-DE" sz="1400"/>
                        <a:t>162</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extLst>
                  <a:ext uri="{0D108BD9-81ED-4DB2-BD59-A6C34878D82A}">
                    <a16:rowId xmlns:a16="http://schemas.microsoft.com/office/drawing/2014/main" val="2007270063"/>
                  </a:ext>
                </a:extLst>
              </a:tr>
              <a:tr h="286583">
                <a:tc gridSpan="2">
                  <a:txBody>
                    <a:bodyPr/>
                    <a:lstStyle/>
                    <a:p>
                      <a:r>
                        <a:rPr lang="de-DE" sz="1400"/>
                        <a:t>Buntstifte</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AT"/>
                    </a:p>
                  </a:txBody>
                  <a:tcPr/>
                </a:tc>
                <a:tc>
                  <a:txBody>
                    <a:bodyPr/>
                    <a:lstStyle/>
                    <a:p>
                      <a:pPr algn="ctr"/>
                      <a:r>
                        <a:rPr lang="de-DE" sz="1400"/>
                        <a:t>211</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2069988"/>
                  </a:ext>
                </a:extLst>
              </a:tr>
              <a:tr h="286583">
                <a:tc gridSpan="2">
                  <a:txBody>
                    <a:bodyPr/>
                    <a:lstStyle/>
                    <a:p>
                      <a:r>
                        <a:rPr lang="de-DE" sz="1400"/>
                        <a:t>Holzbausteine</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tc hMerge="1">
                  <a:txBody>
                    <a:bodyPr/>
                    <a:lstStyle/>
                    <a:p>
                      <a:endParaRPr lang="de-AT"/>
                    </a:p>
                  </a:txBody>
                  <a:tcPr/>
                </a:tc>
                <a:tc>
                  <a:txBody>
                    <a:bodyPr/>
                    <a:lstStyle/>
                    <a:p>
                      <a:pPr algn="ctr"/>
                      <a:r>
                        <a:rPr lang="de-DE" sz="1400"/>
                        <a:t>139</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extLst>
                  <a:ext uri="{0D108BD9-81ED-4DB2-BD59-A6C34878D82A}">
                    <a16:rowId xmlns:a16="http://schemas.microsoft.com/office/drawing/2014/main" val="2213792864"/>
                  </a:ext>
                </a:extLst>
              </a:tr>
              <a:tr h="286583">
                <a:tc gridSpan="2">
                  <a:txBody>
                    <a:bodyPr/>
                    <a:lstStyle/>
                    <a:p>
                      <a:r>
                        <a:rPr lang="de-DE" sz="1400"/>
                        <a:t>Pferde</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AT"/>
                    </a:p>
                  </a:txBody>
                  <a:tcPr/>
                </a:tc>
                <a:tc>
                  <a:txBody>
                    <a:bodyPr/>
                    <a:lstStyle/>
                    <a:p>
                      <a:pPr algn="ctr"/>
                      <a:r>
                        <a:rPr lang="de-DE" sz="1400"/>
                        <a:t>161</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295748"/>
                  </a:ext>
                </a:extLst>
              </a:tr>
            </a:tbl>
          </a:graphicData>
        </a:graphic>
      </p:graphicFrame>
    </p:spTree>
    <p:extLst>
      <p:ext uri="{BB962C8B-B14F-4D97-AF65-F5344CB8AC3E}">
        <p14:creationId xmlns:p14="http://schemas.microsoft.com/office/powerpoint/2010/main" val="108372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DF5343-0A7D-8710-6371-2739B732BAE9}"/>
              </a:ext>
            </a:extLst>
          </p:cNvPr>
          <p:cNvSpPr>
            <a:spLocks noGrp="1"/>
          </p:cNvSpPr>
          <p:nvPr>
            <p:ph type="title"/>
          </p:nvPr>
        </p:nvSpPr>
        <p:spPr/>
        <p:txBody>
          <a:bodyPr/>
          <a:lstStyle/>
          <a:p>
            <a:r>
              <a:rPr lang="de-DE"/>
              <a:t>Erfassen der wesentlichen Informationen</a:t>
            </a:r>
            <a:endParaRPr lang="de-AT"/>
          </a:p>
        </p:txBody>
      </p:sp>
      <p:sp>
        <p:nvSpPr>
          <p:cNvPr id="4" name="Inhaltsplatzhalter 3">
            <a:extLst>
              <a:ext uri="{FF2B5EF4-FFF2-40B4-BE49-F238E27FC236}">
                <a16:creationId xmlns:a16="http://schemas.microsoft.com/office/drawing/2014/main" id="{3A859153-559F-BB87-F472-3BC002186A83}"/>
              </a:ext>
            </a:extLst>
          </p:cNvPr>
          <p:cNvSpPr txBox="1">
            <a:spLocks noGrp="1"/>
          </p:cNvSpPr>
          <p:nvPr>
            <p:ph type="body" sz="quarter" idx="12"/>
          </p:nvPr>
        </p:nvSpPr>
        <p:spPr/>
        <p:txBody>
          <a:bodyPr/>
          <a:lstStyle/>
          <a:p>
            <a:r>
              <a:rPr lang="de-DE"/>
              <a:t>Das Unternehmen “Bears and Toys Ltd” hat seinen Jahresabschluss inklusive ihren meistverkauften Spielzeugen 2023 herausgebracht. Die meisten ihrer Produkte haben sich wie erwartet verkauft. Buntstifte hatten einen Umsatz </a:t>
            </a:r>
            <a:r>
              <a:rPr lang="de-DE" err="1"/>
              <a:t>i.H.v</a:t>
            </a:r>
            <a:r>
              <a:rPr lang="de-DE"/>
              <a:t>. 211 TEUR. Pferde konnten viel Interesse in der Kundschaft wecken und so insgesamt 161 TEUR erwirtschaften. Puzzles (135 TEUR) und Brettspiele (162 TEUR) wachen auch sehr beliebt. Die beiden Klassiker Teddybären (148 TEUR) und Puppen (94 TEUR) brachten einen erwartet stabilen Umsatz ein. Holzbausteine hingegen verloren mit 139 TEUR etwas an Beliebtheit. Dafür hatte die neue Produktserie “Bälle” einen guten Start mit 124 TEUR. Autos erwirtschafteten außerdem 147 TEUR.</a:t>
            </a:r>
          </a:p>
        </p:txBody>
      </p:sp>
      <p:graphicFrame>
        <p:nvGraphicFramePr>
          <p:cNvPr id="6" name="Diagramm 5">
            <a:extLst>
              <a:ext uri="{FF2B5EF4-FFF2-40B4-BE49-F238E27FC236}">
                <a16:creationId xmlns:a16="http://schemas.microsoft.com/office/drawing/2014/main" id="{AF786F50-232A-DE84-ADAD-7920E23C3EEA}"/>
              </a:ext>
            </a:extLst>
          </p:cNvPr>
          <p:cNvGraphicFramePr/>
          <p:nvPr>
            <p:extLst>
              <p:ext uri="{D42A27DB-BD31-4B8C-83A1-F6EECF244321}">
                <p14:modId xmlns:p14="http://schemas.microsoft.com/office/powerpoint/2010/main" val="4167990908"/>
              </p:ext>
            </p:extLst>
          </p:nvPr>
        </p:nvGraphicFramePr>
        <p:xfrm>
          <a:off x="6096000" y="3290718"/>
          <a:ext cx="4328160" cy="31524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abelle 4">
            <a:extLst>
              <a:ext uri="{FF2B5EF4-FFF2-40B4-BE49-F238E27FC236}">
                <a16:creationId xmlns:a16="http://schemas.microsoft.com/office/drawing/2014/main" id="{0E6B25F8-E75F-E074-AA39-9D9158AD41AB}"/>
              </a:ext>
            </a:extLst>
          </p:cNvPr>
          <p:cNvGraphicFramePr>
            <a:graphicFrameLocks noGrp="1"/>
          </p:cNvGraphicFramePr>
          <p:nvPr>
            <p:extLst>
              <p:ext uri="{D42A27DB-BD31-4B8C-83A1-F6EECF244321}">
                <p14:modId xmlns:p14="http://schemas.microsoft.com/office/powerpoint/2010/main" val="419861158"/>
              </p:ext>
            </p:extLst>
          </p:nvPr>
        </p:nvGraphicFramePr>
        <p:xfrm>
          <a:off x="1370677" y="3290719"/>
          <a:ext cx="2611120" cy="3152413"/>
        </p:xfrm>
        <a:graphic>
          <a:graphicData uri="http://schemas.openxmlformats.org/drawingml/2006/table">
            <a:tbl>
              <a:tblPr firstRow="1" lastCol="1" bandRow="1">
                <a:tableStyleId>{3B4B98B0-60AC-42C2-AFA5-B58CD77FA1E5}</a:tableStyleId>
              </a:tblPr>
              <a:tblGrid>
                <a:gridCol w="815145">
                  <a:extLst>
                    <a:ext uri="{9D8B030D-6E8A-4147-A177-3AD203B41FA5}">
                      <a16:colId xmlns:a16="http://schemas.microsoft.com/office/drawing/2014/main" val="1046635615"/>
                    </a:ext>
                  </a:extLst>
                </a:gridCol>
                <a:gridCol w="815145">
                  <a:extLst>
                    <a:ext uri="{9D8B030D-6E8A-4147-A177-3AD203B41FA5}">
                      <a16:colId xmlns:a16="http://schemas.microsoft.com/office/drawing/2014/main" val="1447164775"/>
                    </a:ext>
                  </a:extLst>
                </a:gridCol>
                <a:gridCol w="980830">
                  <a:extLst>
                    <a:ext uri="{9D8B030D-6E8A-4147-A177-3AD203B41FA5}">
                      <a16:colId xmlns:a16="http://schemas.microsoft.com/office/drawing/2014/main" val="724658785"/>
                    </a:ext>
                  </a:extLst>
                </a:gridCol>
              </a:tblGrid>
              <a:tr h="286583">
                <a:tc>
                  <a:txBody>
                    <a:bodyPr/>
                    <a:lstStyle/>
                    <a:p>
                      <a:r>
                        <a:rPr lang="de-DE" sz="1400">
                          <a:solidFill>
                            <a:schemeClr val="bg1"/>
                          </a:solidFill>
                        </a:rPr>
                        <a:t>Produkt</a:t>
                      </a:r>
                      <a:endParaRPr lang="de-AT" sz="1400">
                        <a:solidFill>
                          <a:schemeClr val="bg1"/>
                        </a:solidFill>
                      </a:endParaRPr>
                    </a:p>
                  </a:txBody>
                  <a:tcPr marL="70664" marR="70664" marT="35332" marB="353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endParaRPr lang="de-AT" sz="1400">
                        <a:solidFill>
                          <a:schemeClr val="bg1"/>
                        </a:solidFill>
                      </a:endParaRPr>
                    </a:p>
                  </a:txBody>
                  <a:tcPr marL="70664" marR="70664" marT="35332" marB="3533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bg1"/>
                      </a:solidFill>
                      <a:prstDash val="solid"/>
                      <a:round/>
                      <a:headEnd type="none" w="med" len="med"/>
                      <a:tailEnd type="none" w="med" len="med"/>
                    </a:lnBlToTr>
                    <a:solidFill>
                      <a:schemeClr val="accent1"/>
                    </a:solidFill>
                  </a:tcPr>
                </a:tc>
                <a:tc rowSpan="2">
                  <a:txBody>
                    <a:bodyPr/>
                    <a:lstStyle/>
                    <a:p>
                      <a:pPr algn="ctr"/>
                      <a:r>
                        <a:rPr lang="de-DE" sz="1400">
                          <a:solidFill>
                            <a:schemeClr val="bg1"/>
                          </a:solidFill>
                        </a:rPr>
                        <a:t>2023</a:t>
                      </a:r>
                      <a:endParaRPr lang="de-AT" sz="1400">
                        <a:solidFill>
                          <a:schemeClr val="bg1"/>
                        </a:solidFill>
                      </a:endParaRPr>
                    </a:p>
                  </a:txBody>
                  <a:tcPr marL="70664" marR="70664" marT="35332" marB="35332"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546468026"/>
                  </a:ext>
                </a:extLst>
              </a:tr>
              <a:tr h="286583">
                <a:tc>
                  <a:txBody>
                    <a:bodyPr/>
                    <a:lstStyle/>
                    <a:p>
                      <a:endParaRPr lang="de-AT" sz="1400">
                        <a:solidFill>
                          <a:schemeClr val="bg1"/>
                        </a:solidFill>
                      </a:endParaRPr>
                    </a:p>
                  </a:txBody>
                  <a:tcPr marL="70664" marR="70664" marT="35332" marB="353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solidFill>
                        <a:schemeClr val="bg1"/>
                      </a:solidFill>
                      <a:prstDash val="solid"/>
                      <a:round/>
                      <a:headEnd type="none" w="med" len="med"/>
                      <a:tailEnd type="none" w="med" len="med"/>
                    </a:lnBlToTr>
                    <a:solidFill>
                      <a:schemeClr val="accent1"/>
                    </a:solidFill>
                  </a:tcPr>
                </a:tc>
                <a:tc>
                  <a:txBody>
                    <a:bodyPr/>
                    <a:lstStyle/>
                    <a:p>
                      <a:pPr algn="r"/>
                      <a:r>
                        <a:rPr lang="de-DE" sz="1400">
                          <a:solidFill>
                            <a:schemeClr val="bg1"/>
                          </a:solidFill>
                        </a:rPr>
                        <a:t>Jahr</a:t>
                      </a:r>
                      <a:endParaRPr lang="de-AT" sz="1400">
                        <a:solidFill>
                          <a:schemeClr val="bg1"/>
                        </a:solidFill>
                      </a:endParaRPr>
                    </a:p>
                  </a:txBody>
                  <a:tcPr marL="70664" marR="70664" marT="35332" marB="3533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vMerge="1">
                  <a:txBody>
                    <a:bodyPr/>
                    <a:lstStyle/>
                    <a:p>
                      <a:pPr algn="ctr"/>
                      <a:endParaRPr lang="de-AT">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3989036348"/>
                  </a:ext>
                </a:extLst>
              </a:tr>
              <a:tr h="286583">
                <a:tc gridSpan="2">
                  <a:txBody>
                    <a:bodyPr/>
                    <a:lstStyle/>
                    <a:p>
                      <a:r>
                        <a:rPr lang="de-DE" sz="1400"/>
                        <a:t>Teddybären</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AT"/>
                    </a:p>
                  </a:txBody>
                  <a:tcPr/>
                </a:tc>
                <a:tc>
                  <a:txBody>
                    <a:bodyPr/>
                    <a:lstStyle/>
                    <a:p>
                      <a:pPr algn="ctr"/>
                      <a:r>
                        <a:rPr lang="de-DE" sz="1400"/>
                        <a:t>148</a:t>
                      </a:r>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1847889"/>
                  </a:ext>
                </a:extLst>
              </a:tr>
              <a:tr h="286583">
                <a:tc gridSpan="2">
                  <a:txBody>
                    <a:bodyPr/>
                    <a:lstStyle/>
                    <a:p>
                      <a:r>
                        <a:rPr lang="de-DE" sz="1400"/>
                        <a:t>Bälle</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tc hMerge="1">
                  <a:txBody>
                    <a:bodyPr/>
                    <a:lstStyle/>
                    <a:p>
                      <a:endParaRPr lang="de-AT"/>
                    </a:p>
                  </a:txBody>
                  <a:tcPr/>
                </a:tc>
                <a:tc>
                  <a:txBody>
                    <a:bodyPr/>
                    <a:lstStyle/>
                    <a:p>
                      <a:pPr algn="ctr"/>
                      <a:r>
                        <a:rPr lang="de-DE" sz="1400"/>
                        <a:t>124</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extLst>
                  <a:ext uri="{0D108BD9-81ED-4DB2-BD59-A6C34878D82A}">
                    <a16:rowId xmlns:a16="http://schemas.microsoft.com/office/drawing/2014/main" val="1842565873"/>
                  </a:ext>
                </a:extLst>
              </a:tr>
              <a:tr h="286583">
                <a:tc gridSpan="2">
                  <a:txBody>
                    <a:bodyPr/>
                    <a:lstStyle/>
                    <a:p>
                      <a:r>
                        <a:rPr lang="de-DE" sz="1400"/>
                        <a:t>Autos</a:t>
                      </a:r>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AT"/>
                    </a:p>
                  </a:txBody>
                  <a:tcPr/>
                </a:tc>
                <a:tc>
                  <a:txBody>
                    <a:bodyPr/>
                    <a:lstStyle/>
                    <a:p>
                      <a:pPr algn="ctr"/>
                      <a:r>
                        <a:rPr lang="de-DE" sz="1400"/>
                        <a:t>147</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3968227"/>
                  </a:ext>
                </a:extLst>
              </a:tr>
              <a:tr h="286583">
                <a:tc gridSpan="2">
                  <a:txBody>
                    <a:bodyPr/>
                    <a:lstStyle/>
                    <a:p>
                      <a:r>
                        <a:rPr lang="de-DE" sz="1400"/>
                        <a:t>Puzzles</a:t>
                      </a:r>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tc hMerge="1">
                  <a:txBody>
                    <a:bodyPr/>
                    <a:lstStyle/>
                    <a:p>
                      <a:endParaRPr lang="de-AT"/>
                    </a:p>
                  </a:txBody>
                  <a:tcPr/>
                </a:tc>
                <a:tc>
                  <a:txBody>
                    <a:bodyPr/>
                    <a:lstStyle/>
                    <a:p>
                      <a:pPr algn="ctr"/>
                      <a:r>
                        <a:rPr lang="de-DE" sz="1400"/>
                        <a:t>135</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extLst>
                  <a:ext uri="{0D108BD9-81ED-4DB2-BD59-A6C34878D82A}">
                    <a16:rowId xmlns:a16="http://schemas.microsoft.com/office/drawing/2014/main" val="2207444838"/>
                  </a:ext>
                </a:extLst>
              </a:tr>
              <a:tr h="286583">
                <a:tc gridSpan="2">
                  <a:txBody>
                    <a:bodyPr/>
                    <a:lstStyle/>
                    <a:p>
                      <a:r>
                        <a:rPr lang="de-DE" sz="1400"/>
                        <a:t>Puppen</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AT"/>
                    </a:p>
                  </a:txBody>
                  <a:tcPr/>
                </a:tc>
                <a:tc>
                  <a:txBody>
                    <a:bodyPr/>
                    <a:lstStyle/>
                    <a:p>
                      <a:pPr algn="ctr"/>
                      <a:r>
                        <a:rPr lang="de-DE" sz="1400"/>
                        <a:t>94</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2825341"/>
                  </a:ext>
                </a:extLst>
              </a:tr>
              <a:tr h="286583">
                <a:tc gridSpan="2">
                  <a:txBody>
                    <a:bodyPr/>
                    <a:lstStyle/>
                    <a:p>
                      <a:r>
                        <a:rPr lang="de-DE" sz="1400"/>
                        <a:t>Brettspiele</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tc hMerge="1">
                  <a:txBody>
                    <a:bodyPr/>
                    <a:lstStyle/>
                    <a:p>
                      <a:endParaRPr lang="de-AT"/>
                    </a:p>
                  </a:txBody>
                  <a:tcPr/>
                </a:tc>
                <a:tc>
                  <a:txBody>
                    <a:bodyPr/>
                    <a:lstStyle/>
                    <a:p>
                      <a:pPr algn="ctr"/>
                      <a:r>
                        <a:rPr lang="de-DE" sz="1400"/>
                        <a:t>162</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extLst>
                  <a:ext uri="{0D108BD9-81ED-4DB2-BD59-A6C34878D82A}">
                    <a16:rowId xmlns:a16="http://schemas.microsoft.com/office/drawing/2014/main" val="2007270063"/>
                  </a:ext>
                </a:extLst>
              </a:tr>
              <a:tr h="286583">
                <a:tc gridSpan="2">
                  <a:txBody>
                    <a:bodyPr/>
                    <a:lstStyle/>
                    <a:p>
                      <a:r>
                        <a:rPr lang="de-DE" sz="1400"/>
                        <a:t>Buntstifte</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AT"/>
                    </a:p>
                  </a:txBody>
                  <a:tcPr/>
                </a:tc>
                <a:tc>
                  <a:txBody>
                    <a:bodyPr/>
                    <a:lstStyle/>
                    <a:p>
                      <a:pPr algn="ctr"/>
                      <a:r>
                        <a:rPr lang="de-DE" sz="1400"/>
                        <a:t>211</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2069988"/>
                  </a:ext>
                </a:extLst>
              </a:tr>
              <a:tr h="286583">
                <a:tc gridSpan="2">
                  <a:txBody>
                    <a:bodyPr/>
                    <a:lstStyle/>
                    <a:p>
                      <a:r>
                        <a:rPr lang="de-DE" sz="1400"/>
                        <a:t>Holzbausteine</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tc hMerge="1">
                  <a:txBody>
                    <a:bodyPr/>
                    <a:lstStyle/>
                    <a:p>
                      <a:endParaRPr lang="de-AT"/>
                    </a:p>
                  </a:txBody>
                  <a:tcPr/>
                </a:tc>
                <a:tc>
                  <a:txBody>
                    <a:bodyPr/>
                    <a:lstStyle/>
                    <a:p>
                      <a:pPr algn="ctr"/>
                      <a:r>
                        <a:rPr lang="de-DE" sz="1400"/>
                        <a:t>139</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9A7">
                        <a:alpha val="60000"/>
                      </a:srgbClr>
                    </a:solidFill>
                  </a:tcPr>
                </a:tc>
                <a:extLst>
                  <a:ext uri="{0D108BD9-81ED-4DB2-BD59-A6C34878D82A}">
                    <a16:rowId xmlns:a16="http://schemas.microsoft.com/office/drawing/2014/main" val="2213792864"/>
                  </a:ext>
                </a:extLst>
              </a:tr>
              <a:tr h="286583">
                <a:tc gridSpan="2">
                  <a:txBody>
                    <a:bodyPr/>
                    <a:lstStyle/>
                    <a:p>
                      <a:r>
                        <a:rPr lang="de-DE" sz="1400"/>
                        <a:t>Pferde</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AT"/>
                    </a:p>
                  </a:txBody>
                  <a:tcPr/>
                </a:tc>
                <a:tc>
                  <a:txBody>
                    <a:bodyPr/>
                    <a:lstStyle/>
                    <a:p>
                      <a:pPr algn="ctr"/>
                      <a:r>
                        <a:rPr lang="de-DE" sz="1400"/>
                        <a:t>161</a:t>
                      </a:r>
                      <a:endParaRPr lang="de-AT" sz="1400"/>
                    </a:p>
                  </a:txBody>
                  <a:tcPr marL="70664" marR="70664" marT="35332" marB="353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295748"/>
                  </a:ext>
                </a:extLst>
              </a:tr>
            </a:tbl>
          </a:graphicData>
        </a:graphic>
      </p:graphicFrame>
    </p:spTree>
    <p:extLst>
      <p:ext uri="{BB962C8B-B14F-4D97-AF65-F5344CB8AC3E}">
        <p14:creationId xmlns:p14="http://schemas.microsoft.com/office/powerpoint/2010/main" val="2133020242"/>
      </p:ext>
    </p:extLst>
  </p:cSld>
  <p:clrMapOvr>
    <a:masterClrMapping/>
  </p:clrMapOvr>
</p:sld>
</file>

<file path=ppt/theme/theme1.xml><?xml version="1.0" encoding="utf-8"?>
<a:theme xmlns:a="http://schemas.openxmlformats.org/drawingml/2006/main" name="Office">
  <a:themeElements>
    <a:clrScheme name="Benutzerdefiniert 12">
      <a:dk1>
        <a:sysClr val="windowText" lastClr="000000"/>
      </a:dk1>
      <a:lt1>
        <a:sysClr val="window" lastClr="FFFFFF"/>
      </a:lt1>
      <a:dk2>
        <a:srgbClr val="4B4B4B"/>
      </a:dk2>
      <a:lt2>
        <a:srgbClr val="FFFFFF"/>
      </a:lt2>
      <a:accent1>
        <a:srgbClr val="4E79A7"/>
      </a:accent1>
      <a:accent2>
        <a:srgbClr val="969696"/>
      </a:accent2>
      <a:accent3>
        <a:srgbClr val="89B8DA"/>
      </a:accent3>
      <a:accent4>
        <a:srgbClr val="77D36F"/>
      </a:accent4>
      <a:accent5>
        <a:srgbClr val="F24269"/>
      </a:accent5>
      <a:accent6>
        <a:srgbClr val="4B4B4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f6c7e6f-ceed-4cfd-a6d9-b79455156d09" xsi:nil="true"/>
    <lcf76f155ced4ddcb4097134ff3c332f xmlns="c73a7739-ffb5-4fef-b166-4f8774c35c3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85C596AF1B3C414984AA18FB2ECCC297" ma:contentTypeVersion="18" ma:contentTypeDescription="Ein neues Dokument erstellen." ma:contentTypeScope="" ma:versionID="ac6f6b05087968e57d49f2325d49f277">
  <xsd:schema xmlns:xsd="http://www.w3.org/2001/XMLSchema" xmlns:xs="http://www.w3.org/2001/XMLSchema" xmlns:p="http://schemas.microsoft.com/office/2006/metadata/properties" xmlns:ns2="c73a7739-ffb5-4fef-b166-4f8774c35c3e" xmlns:ns3="9f6c7e6f-ceed-4cfd-a6d9-b79455156d09" targetNamespace="http://schemas.microsoft.com/office/2006/metadata/properties" ma:root="true" ma:fieldsID="db83fdb0de9b8e0aa5614954e666dbd9" ns2:_="" ns3:_="">
    <xsd:import namespace="c73a7739-ffb5-4fef-b166-4f8774c35c3e"/>
    <xsd:import namespace="9f6c7e6f-ceed-4cfd-a6d9-b79455156d0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AutoKeyPoints" minOccurs="0"/>
                <xsd:element ref="ns2:MediaServiceKeyPoint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3a7739-ffb5-4fef-b166-4f8774c35c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Bildmarkierungen" ma:readOnly="false" ma:fieldId="{5cf76f15-5ced-4ddc-b409-7134ff3c332f}" ma:taxonomyMulti="true" ma:sspId="103d77d1-d645-46fc-a1a2-3b4016463e52" ma:termSetId="09814cd3-568e-fe90-9814-8d621ff8fb84" ma:anchorId="fba54fb3-c3e1-fe81-a776-ca4b69148c4d" ma:open="true" ma:isKeyword="false">
      <xsd:complexType>
        <xsd:sequence>
          <xsd:element ref="pc:Terms" minOccurs="0" maxOccurs="1"/>
        </xsd:sequence>
      </xsd:complex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6c7e6f-ceed-4cfd-a6d9-b79455156d09"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element name="TaxCatchAll" ma:index="19" nillable="true" ma:displayName="Taxonomy Catch All Column" ma:hidden="true" ma:list="{4d700646-45d0-435e-b4e2-8410d2fdb2a1}" ma:internalName="TaxCatchAll" ma:showField="CatchAllData" ma:web="9f6c7e6f-ceed-4cfd-a6d9-b79455156d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EFB000-2D64-4586-9377-BC23437A52DF}">
  <ds:schemaRefs>
    <ds:schemaRef ds:uri="40c53b63-b628-4e99-bb2c-b56a3217a99e"/>
    <ds:schemaRef ds:uri="9f6c7e6f-ceed-4cfd-a6d9-b79455156d09"/>
    <ds:schemaRef ds:uri="bd44ebe2-ed81-48ef-8050-8500ee2dfad7"/>
    <ds:schemaRef ds:uri="c73a7739-ffb5-4fef-b166-4f8774c35c3e"/>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0AFA58E-B053-48B3-9701-9A3A3FB4AF54}">
  <ds:schemaRefs>
    <ds:schemaRef ds:uri="9f6c7e6f-ceed-4cfd-a6d9-b79455156d09"/>
    <ds:schemaRef ds:uri="c73a7739-ffb5-4fef-b166-4f8774c35c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97F89DB-D307-41C9-BB87-E9DA682B66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37</Slides>
  <Notes>30</Notes>
  <HiddenSlides>8</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vt:lpstr>
      <vt:lpstr>PowerPoint Presentation</vt:lpstr>
      <vt:lpstr>PowerPoint Presentation</vt:lpstr>
      <vt:lpstr>PowerPoint Presentation</vt:lpstr>
      <vt:lpstr>PowerPoint Presentation</vt:lpstr>
      <vt:lpstr>PowerPoint Presentation</vt:lpstr>
      <vt:lpstr>Nice to meet you!</vt:lpstr>
      <vt:lpstr>Erfassen der wesentlichen Informationen</vt:lpstr>
      <vt:lpstr>Erfassen der wesentlichen Informationen</vt:lpstr>
      <vt:lpstr>Erfassen der wesentlichen Informationen</vt:lpstr>
      <vt:lpstr>Erfassen der wesentlichen Informationen</vt:lpstr>
      <vt:lpstr>Visual Business Analytics Modell</vt:lpstr>
      <vt:lpstr>Visual Business Analytics Modell</vt:lpstr>
      <vt:lpstr>PowerPoint Presentation</vt:lpstr>
      <vt:lpstr>Visual Business Analytics Modell</vt:lpstr>
      <vt:lpstr>Visual Business Intelligence</vt:lpstr>
      <vt:lpstr>Visual Business Analytics Modell</vt:lpstr>
      <vt:lpstr>Visual ANALYTICS</vt:lpstr>
      <vt:lpstr>PowerPoint Presentation</vt:lpstr>
      <vt:lpstr>PowerPoint Presentation</vt:lpstr>
      <vt:lpstr>PowerPoint Presentation</vt:lpstr>
      <vt:lpstr>PowerPoint Presentation</vt:lpstr>
      <vt:lpstr>MANTRA DER INFORMATIONSVISUALISIERUNG</vt:lpstr>
      <vt:lpstr>Guided Dashboard</vt:lpstr>
      <vt:lpstr>Landing page</vt:lpstr>
      <vt:lpstr>Detail</vt:lpstr>
      <vt:lpstr>Zoom</vt:lpstr>
      <vt:lpstr>Landing page</vt:lpstr>
      <vt:lpstr>Detail</vt:lpstr>
      <vt:lpstr>Zoom</vt:lpstr>
      <vt:lpstr>Landing page</vt:lpstr>
      <vt:lpstr>Detail</vt:lpstr>
      <vt:lpstr>Zoom</vt:lpstr>
      <vt:lpstr>PowerPoint Presentation</vt:lpstr>
      <vt:lpstr>GUIDED DASHBOARD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dell</dc:creator>
  <cp:revision>1</cp:revision>
  <dcterms:created xsi:type="dcterms:W3CDTF">2015-11-27T19:10:17Z</dcterms:created>
  <dcterms:modified xsi:type="dcterms:W3CDTF">2024-10-04T09:13:23Z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0x01010085C596AF1B3C414984AA18FB2ECCC297</vt:lpwstr>
  </property>
  <property fmtid="{D5CDD505-2E9C-101B-9397-08002B2CF9AE}" pid="3" name="MediaServiceImageTags">
    <vt:lpwstr/>
  </property>
</Properties>
</file>